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57" r:id="rId3"/>
    <p:sldId id="277" r:id="rId4"/>
    <p:sldId id="272" r:id="rId5"/>
    <p:sldId id="263" r:id="rId6"/>
    <p:sldId id="258" r:id="rId7"/>
    <p:sldId id="273" r:id="rId8"/>
    <p:sldId id="278" r:id="rId9"/>
    <p:sldId id="259" r:id="rId10"/>
    <p:sldId id="267" r:id="rId11"/>
    <p:sldId id="265" r:id="rId12"/>
    <p:sldId id="270" r:id="rId13"/>
    <p:sldId id="274" r:id="rId14"/>
    <p:sldId id="268" r:id="rId15"/>
    <p:sldId id="275" r:id="rId16"/>
    <p:sldId id="276" r:id="rId17"/>
    <p:sldId id="260" r:id="rId18"/>
    <p:sldId id="261" r:id="rId19"/>
    <p:sldId id="26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46"/>
  </p:normalViewPr>
  <p:slideViewPr>
    <p:cSldViewPr snapToGrid="0">
      <p:cViewPr varScale="1">
        <p:scale>
          <a:sx n="78" d="100"/>
          <a:sy n="78" d="100"/>
        </p:scale>
        <p:origin x="76" y="1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C1B534-2E0A-45A3-B00E-7EB3D4B96E20}" type="datetimeFigureOut">
              <a:rPr lang="en-AU" smtClean="0"/>
              <a:t>29/05/2024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ADCF2-F45C-466E-8375-F2FD59C877FF}" type="slidenum">
              <a:rPr lang="en-AU" smtClean="0"/>
              <a:t>‹#›</a:t>
            </a:fld>
            <a:endParaRPr lang="en-AU"/>
          </a:p>
        </p:txBody>
      </p:sp>
    </p:spTree>
    <p:extLst>
      <p:ext uri="{BB962C8B-B14F-4D97-AF65-F5344CB8AC3E}">
        <p14:creationId xmlns:p14="http://schemas.microsoft.com/office/powerpoint/2010/main" val="1420642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9EADCF2-F45C-466E-8375-F2FD59C877FF}" type="slidenum">
              <a:rPr lang="en-AU" smtClean="0"/>
              <a:t>2</a:t>
            </a:fld>
            <a:endParaRPr lang="en-AU"/>
          </a:p>
        </p:txBody>
      </p:sp>
    </p:spTree>
    <p:extLst>
      <p:ext uri="{BB962C8B-B14F-4D97-AF65-F5344CB8AC3E}">
        <p14:creationId xmlns:p14="http://schemas.microsoft.com/office/powerpoint/2010/main" val="2084171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968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755AE341-20E6-42F8-B69F-1BDE51CD3BC7}"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132080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3314508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latin typeface="Acherus Grotesque"/>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latin typeface="Acherus Grotesque"/>
              </a:rPr>
              <a:t>”</a:t>
            </a:r>
          </a:p>
        </p:txBody>
      </p:sp>
    </p:spTree>
    <p:extLst>
      <p:ext uri="{BB962C8B-B14F-4D97-AF65-F5344CB8AC3E}">
        <p14:creationId xmlns:p14="http://schemas.microsoft.com/office/powerpoint/2010/main" val="1595307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131351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latin typeface="Acherus Grotesque"/>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latin typeface="Acherus Grotesque"/>
              </a:rPr>
              <a:t>”</a:t>
            </a:r>
          </a:p>
        </p:txBody>
      </p:sp>
    </p:spTree>
    <p:extLst>
      <p:ext uri="{BB962C8B-B14F-4D97-AF65-F5344CB8AC3E}">
        <p14:creationId xmlns:p14="http://schemas.microsoft.com/office/powerpoint/2010/main" val="1692104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3604463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947673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190590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296893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AE341-20E6-42F8-B69F-1BDE51CD3BC7}"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321259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5AE341-20E6-42F8-B69F-1BDE51CD3BC7}"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52755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5AE341-20E6-42F8-B69F-1BDE51CD3BC7}"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296387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5AE341-20E6-42F8-B69F-1BDE51CD3BC7}"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45192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AE341-20E6-42F8-B69F-1BDE51CD3BC7}"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83152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5AE341-20E6-42F8-B69F-1BDE51CD3BC7}"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292445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5AE341-20E6-42F8-B69F-1BDE51CD3BC7}"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08118-58ED-4E62-95B6-AB59DBFBA6AC}" type="slidenum">
              <a:rPr lang="en-US" smtClean="0"/>
              <a:t>‹#›</a:t>
            </a:fld>
            <a:endParaRPr lang="en-US"/>
          </a:p>
        </p:txBody>
      </p:sp>
    </p:spTree>
    <p:extLst>
      <p:ext uri="{BB962C8B-B14F-4D97-AF65-F5344CB8AC3E}">
        <p14:creationId xmlns:p14="http://schemas.microsoft.com/office/powerpoint/2010/main" val="826500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Acherus Grotesque"/>
              </a:defRPr>
            </a:lvl1pPr>
          </a:lstStyle>
          <a:p>
            <a:fld id="{755AE341-20E6-42F8-B69F-1BDE51CD3BC7}" type="datetimeFigureOut">
              <a:rPr lang="en-US" smtClean="0"/>
              <a:pPr/>
              <a:t>5/29/2024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Acherus Grotesque"/>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Acherus Grotesque"/>
              </a:defRPr>
            </a:lvl1pPr>
          </a:lstStyle>
          <a:p>
            <a:fld id="{78F08118-58ED-4E62-95B6-AB59DBFBA6AC}" type="slidenum">
              <a:rPr lang="en-US" smtClean="0"/>
              <a:pPr/>
              <a:t>‹#›</a:t>
            </a:fld>
            <a:endParaRPr lang="en-US" dirty="0"/>
          </a:p>
        </p:txBody>
      </p:sp>
    </p:spTree>
    <p:extLst>
      <p:ext uri="{BB962C8B-B14F-4D97-AF65-F5344CB8AC3E}">
        <p14:creationId xmlns:p14="http://schemas.microsoft.com/office/powerpoint/2010/main" val="65187332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Acherus Grotesque"/>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Acherus Grotesque"/>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Acherus Grotesque"/>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Acherus Grotesque"/>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Acherus Grotesque"/>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Acherus Grotesque"/>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2D7C63-562A-41C7-892E-0C73F5D59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cherus Grotesque"/>
            </a:endParaRPr>
          </a:p>
        </p:txBody>
      </p:sp>
      <p:sp>
        <p:nvSpPr>
          <p:cNvPr id="2" name="Title 1">
            <a:extLst>
              <a:ext uri="{FF2B5EF4-FFF2-40B4-BE49-F238E27FC236}">
                <a16:creationId xmlns:a16="http://schemas.microsoft.com/office/drawing/2014/main" id="{0B9D331B-7B92-FC44-0DA9-92E1015C73EB}"/>
              </a:ext>
            </a:extLst>
          </p:cNvPr>
          <p:cNvSpPr>
            <a:spLocks noGrp="1"/>
          </p:cNvSpPr>
          <p:nvPr>
            <p:ph type="ctrTitle"/>
          </p:nvPr>
        </p:nvSpPr>
        <p:spPr>
          <a:xfrm>
            <a:off x="407030" y="3543299"/>
            <a:ext cx="9067514" cy="2971801"/>
          </a:xfrm>
        </p:spPr>
        <p:txBody>
          <a:bodyPr>
            <a:normAutofit/>
          </a:bodyPr>
          <a:lstStyle/>
          <a:p>
            <a:pPr>
              <a:lnSpc>
                <a:spcPct val="90000"/>
              </a:lnSpc>
            </a:pPr>
            <a:r>
              <a:rPr lang="en-US" sz="4400" b="1" cap="none" dirty="0">
                <a:solidFill>
                  <a:srgbClr val="FFFF00"/>
                </a:solidFill>
                <a:latin typeface="Acherus Grotesque"/>
                <a:cs typeface="Arial" panose="020B0604020202020204" pitchFamily="34" charset="0"/>
              </a:rPr>
              <a:t>Summary of </a:t>
            </a:r>
            <a:r>
              <a:rPr kumimoji="0" lang="en-AU" altLang="en-US" sz="4400" b="1" i="0" u="none" strike="noStrike" cap="none" normalizeH="0" baseline="0" dirty="0">
                <a:ln>
                  <a:noFill/>
                </a:ln>
                <a:solidFill>
                  <a:srgbClr val="FFFF00"/>
                </a:solidFill>
                <a:effectLst/>
                <a:latin typeface="Acherus Grotesque"/>
                <a:ea typeface="Arial" panose="020B0604020202020204" pitchFamily="34" charset="0"/>
                <a:cs typeface="Arial" panose="020B0604020202020204" pitchFamily="34" charset="0"/>
              </a:rPr>
              <a:t>Airservices Enterprise Agreement 2024-2027 Negotiations</a:t>
            </a:r>
            <a:br>
              <a:rPr kumimoji="0" lang="en-AU" altLang="en-US" sz="3400" b="0" i="0" u="none" strike="noStrike" cap="none" normalizeH="0" baseline="0" dirty="0">
                <a:ln>
                  <a:noFill/>
                </a:ln>
                <a:effectLst/>
                <a:latin typeface="Acherus Grotesque"/>
                <a:cs typeface="Arial" panose="020B0604020202020204" pitchFamily="34" charset="0"/>
              </a:rPr>
            </a:br>
            <a:endParaRPr lang="en-US" sz="3400" dirty="0">
              <a:latin typeface="Acherus Grotesque"/>
              <a:cs typeface="Arial" panose="020B0604020202020204" pitchFamily="34" charset="0"/>
            </a:endParaRPr>
          </a:p>
        </p:txBody>
      </p:sp>
      <p:grpSp>
        <p:nvGrpSpPr>
          <p:cNvPr id="12" name="Group 11">
            <a:extLst>
              <a:ext uri="{FF2B5EF4-FFF2-40B4-BE49-F238E27FC236}">
                <a16:creationId xmlns:a16="http://schemas.microsoft.com/office/drawing/2014/main" id="{6DF25E23-BE15-4E36-A700-59F0CE8C54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3" name="Straight Connector 12">
              <a:extLst>
                <a:ext uri="{FF2B5EF4-FFF2-40B4-BE49-F238E27FC236}">
                  <a16:creationId xmlns:a16="http://schemas.microsoft.com/office/drawing/2014/main" id="{2CE9353A-F333-4305-BED0-D126D75F5D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5D1D327-6D34-4AB1-BBCB-FFD18B927B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3D4CCB5-F27F-4868-B1D4-55D8654F07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55F00F96-8833-4C32-AD31-05286BC800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C22EE3D4-FE2C-4B01-BC8C-3CE2C6CC11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4" name="Picture 3" descr="A gold logo with red and black text&#10;&#10;Description automatically generated">
            <a:extLst>
              <a:ext uri="{FF2B5EF4-FFF2-40B4-BE49-F238E27FC236}">
                <a16:creationId xmlns:a16="http://schemas.microsoft.com/office/drawing/2014/main" id="{BB7EA4A9-2FBA-42E3-698E-30353694C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20" y="-152498"/>
            <a:ext cx="3591994" cy="3591994"/>
          </a:xfrm>
          <a:prstGeom prst="rect">
            <a:avLst/>
          </a:prstGeom>
        </p:spPr>
      </p:pic>
    </p:spTree>
    <p:extLst>
      <p:ext uri="{BB962C8B-B14F-4D97-AF65-F5344CB8AC3E}">
        <p14:creationId xmlns:p14="http://schemas.microsoft.com/office/powerpoint/2010/main" val="115362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A3E7-6A73-9850-21EF-992E9A6C2E74}"/>
              </a:ext>
            </a:extLst>
          </p:cNvPr>
          <p:cNvSpPr>
            <a:spLocks noGrp="1"/>
          </p:cNvSpPr>
          <p:nvPr>
            <p:ph type="title"/>
          </p:nvPr>
        </p:nvSpPr>
        <p:spPr/>
        <p:txBody>
          <a:bodyPr/>
          <a:lstStyle/>
          <a:p>
            <a:r>
              <a:rPr lang="en-US" dirty="0">
                <a:solidFill>
                  <a:srgbClr val="FFFF00"/>
                </a:solidFill>
                <a:latin typeface="Acherus Grotesque"/>
                <a:cs typeface="Arial" panose="020B0604020202020204" pitchFamily="34" charset="0"/>
              </a:rPr>
              <a:t>Rest Relief</a:t>
            </a:r>
          </a:p>
        </p:txBody>
      </p:sp>
      <p:sp>
        <p:nvSpPr>
          <p:cNvPr id="3" name="Content Placeholder 2">
            <a:extLst>
              <a:ext uri="{FF2B5EF4-FFF2-40B4-BE49-F238E27FC236}">
                <a16:creationId xmlns:a16="http://schemas.microsoft.com/office/drawing/2014/main" id="{15784444-0D55-03F4-B5CA-BEE6CA2D05A8}"/>
              </a:ext>
            </a:extLst>
          </p:cNvPr>
          <p:cNvSpPr>
            <a:spLocks noGrp="1"/>
          </p:cNvSpPr>
          <p:nvPr>
            <p:ph idx="1"/>
          </p:nvPr>
        </p:nvSpPr>
        <p:spPr/>
        <p:txBody>
          <a:bodyPr>
            <a:normAutofit fontScale="92500" lnSpcReduction="10000"/>
          </a:bodyPr>
          <a:lstStyle/>
          <a:p>
            <a:r>
              <a:rPr lang="en-US" sz="1900" dirty="0">
                <a:solidFill>
                  <a:schemeClr val="tx1"/>
                </a:solidFill>
                <a:latin typeface="Acherus Grotesque"/>
                <a:cs typeface="Arial" panose="020B0604020202020204" pitchFamily="34" charset="0"/>
              </a:rPr>
              <a:t>We have clarified the Rest Relief provisions in the previous EA.</a:t>
            </a:r>
          </a:p>
          <a:p>
            <a:r>
              <a:rPr lang="en-US" sz="1900" dirty="0">
                <a:solidFill>
                  <a:schemeClr val="tx1"/>
                </a:solidFill>
                <a:latin typeface="Acherus Grotesque"/>
                <a:cs typeface="Arial" panose="020B0604020202020204" pitchFamily="34" charset="0"/>
              </a:rPr>
              <a:t>If Airservices requires you to work overtime or ED, and there is less than eight hours break, you will not be required to attend for ordinary duty until you have been absent for eight hours. Your pay will not be reduced for the period of absence, you will be paid as per the original rostered hours as if you were at work and you will attend work after you have had an 8-hour break (with reasonable travelling time). </a:t>
            </a:r>
          </a:p>
          <a:p>
            <a:r>
              <a:rPr lang="en-US" sz="1900" dirty="0">
                <a:solidFill>
                  <a:schemeClr val="tx1"/>
                </a:solidFill>
                <a:latin typeface="Acherus Grotesque"/>
                <a:cs typeface="Arial" panose="020B0604020202020204" pitchFamily="34" charset="0"/>
              </a:rPr>
              <a:t>If Airservices requires you to come in to work without having eight consecutive hours off duty (plus reasonable travelling time), you will be paid overtime for the entirety of your next rostered shift (this does not apply </a:t>
            </a:r>
            <a:r>
              <a:rPr lang="en-US" sz="1900" i="1" u="sng" dirty="0">
                <a:solidFill>
                  <a:schemeClr val="tx1"/>
                </a:solidFill>
                <a:latin typeface="Acherus Grotesque"/>
                <a:cs typeface="Arial" panose="020B0604020202020204" pitchFamily="34" charset="0"/>
              </a:rPr>
              <a:t>between</a:t>
            </a:r>
            <a:r>
              <a:rPr lang="en-US" sz="1900" dirty="0">
                <a:solidFill>
                  <a:schemeClr val="tx1"/>
                </a:solidFill>
                <a:latin typeface="Acherus Grotesque"/>
                <a:cs typeface="Arial" panose="020B0604020202020204" pitchFamily="34" charset="0"/>
              </a:rPr>
              <a:t> long back-to-back shifts i.e. 2/4 rosters), or until you receive 8 hours plus travel time off duty.</a:t>
            </a:r>
          </a:p>
          <a:p>
            <a:r>
              <a:rPr lang="en-US" sz="1900" dirty="0">
                <a:solidFill>
                  <a:schemeClr val="tx1"/>
                </a:solidFill>
                <a:latin typeface="Acherus Grotesque"/>
                <a:cs typeface="Arial" panose="020B0604020202020204" pitchFamily="34" charset="0"/>
              </a:rPr>
              <a:t>Airservices and/or the employee cannot opt out of paying or receiving the penalty rate prescribed in this clause.</a:t>
            </a:r>
          </a:p>
          <a:p>
            <a:endParaRPr lang="en-US" dirty="0">
              <a:solidFill>
                <a:schemeClr val="tx1"/>
              </a:solidFill>
              <a:latin typeface="Acherus Grotesque"/>
            </a:endParaRPr>
          </a:p>
          <a:p>
            <a:endParaRPr lang="en-US" dirty="0">
              <a:solidFill>
                <a:schemeClr val="tx1"/>
              </a:solidFill>
              <a:latin typeface="Acherus Grotesque"/>
            </a:endParaRPr>
          </a:p>
        </p:txBody>
      </p:sp>
    </p:spTree>
    <p:extLst>
      <p:ext uri="{BB962C8B-B14F-4D97-AF65-F5344CB8AC3E}">
        <p14:creationId xmlns:p14="http://schemas.microsoft.com/office/powerpoint/2010/main" val="1800175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BEB78-97F8-F75E-E6C2-B94FAF379752}"/>
              </a:ext>
            </a:extLst>
          </p:cNvPr>
          <p:cNvSpPr>
            <a:spLocks noGrp="1"/>
          </p:cNvSpPr>
          <p:nvPr>
            <p:ph type="title"/>
          </p:nvPr>
        </p:nvSpPr>
        <p:spPr/>
        <p:txBody>
          <a:bodyPr/>
          <a:lstStyle/>
          <a:p>
            <a:r>
              <a:rPr lang="en-US" dirty="0">
                <a:solidFill>
                  <a:srgbClr val="FFFF00"/>
                </a:solidFill>
                <a:latin typeface="Acherus Grotesque"/>
              </a:rPr>
              <a:t>Consultation</a:t>
            </a:r>
            <a:r>
              <a:rPr lang="en-US" dirty="0">
                <a:latin typeface="Acherus Grotesque"/>
              </a:rPr>
              <a:t> </a:t>
            </a:r>
          </a:p>
        </p:txBody>
      </p:sp>
      <p:sp>
        <p:nvSpPr>
          <p:cNvPr id="3" name="Content Placeholder 2">
            <a:extLst>
              <a:ext uri="{FF2B5EF4-FFF2-40B4-BE49-F238E27FC236}">
                <a16:creationId xmlns:a16="http://schemas.microsoft.com/office/drawing/2014/main" id="{2AF642F6-D571-129D-DC73-D153CE014DA5}"/>
              </a:ext>
            </a:extLst>
          </p:cNvPr>
          <p:cNvSpPr>
            <a:spLocks noGrp="1"/>
          </p:cNvSpPr>
          <p:nvPr>
            <p:ph idx="1"/>
          </p:nvPr>
        </p:nvSpPr>
        <p:spPr/>
        <p:txBody>
          <a:bodyPr>
            <a:normAutofit/>
          </a:bodyPr>
          <a:lstStyle/>
          <a:p>
            <a:r>
              <a:rPr lang="en-US" sz="1800" dirty="0">
                <a:solidFill>
                  <a:schemeClr val="tx1"/>
                </a:solidFill>
                <a:latin typeface="Acherus Grotesque"/>
              </a:rPr>
              <a:t>We have amended the consultation clause in the new EA.</a:t>
            </a:r>
          </a:p>
          <a:p>
            <a:r>
              <a:rPr lang="en-US" sz="1800" dirty="0">
                <a:solidFill>
                  <a:schemeClr val="tx1"/>
                </a:solidFill>
                <a:latin typeface="Acherus Grotesque"/>
              </a:rPr>
              <a:t>Workers will have genuine opportunities to influence decisions in Airservices’ policy changes and major alterations in work practices. </a:t>
            </a:r>
          </a:p>
          <a:p>
            <a:r>
              <a:rPr lang="en-US" sz="1800" dirty="0">
                <a:solidFill>
                  <a:schemeClr val="tx1"/>
                </a:solidFill>
                <a:latin typeface="Acherus Grotesque"/>
              </a:rPr>
              <a:t>Employees have the right to appoint </a:t>
            </a:r>
            <a:r>
              <a:rPr lang="en-US" sz="1800" dirty="0">
                <a:solidFill>
                  <a:schemeClr val="tx1"/>
                </a:solidFill>
              </a:rPr>
              <a:t>the</a:t>
            </a:r>
            <a:r>
              <a:rPr lang="en-US" sz="1800" dirty="0">
                <a:solidFill>
                  <a:schemeClr val="tx1"/>
                </a:solidFill>
                <a:latin typeface="Acherus Grotesque"/>
              </a:rPr>
              <a:t> UFUA as their representative. </a:t>
            </a:r>
          </a:p>
          <a:p>
            <a:r>
              <a:rPr lang="en-US" sz="1800" dirty="0">
                <a:solidFill>
                  <a:schemeClr val="tx1"/>
                </a:solidFill>
                <a:latin typeface="Acherus Grotesque"/>
              </a:rPr>
              <a:t>The UFUA can take part in all consultations, we can assist you if there are any changes to staffing or transfers. </a:t>
            </a:r>
          </a:p>
          <a:p>
            <a:r>
              <a:rPr lang="en-US" sz="1800" dirty="0">
                <a:solidFill>
                  <a:schemeClr val="tx1"/>
                </a:solidFill>
                <a:latin typeface="Acherus Grotesque"/>
              </a:rPr>
              <a:t>References to “the Union” or “the UFUA” now appear 55 times throughout the new EA, as opposed to three times in the previous EA. </a:t>
            </a:r>
          </a:p>
          <a:p>
            <a:endParaRPr lang="en-US" sz="2200" dirty="0">
              <a:solidFill>
                <a:schemeClr val="tx1"/>
              </a:solidFill>
              <a:latin typeface="Acherus Grotesque"/>
            </a:endParaRPr>
          </a:p>
        </p:txBody>
      </p:sp>
    </p:spTree>
    <p:extLst>
      <p:ext uri="{BB962C8B-B14F-4D97-AF65-F5344CB8AC3E}">
        <p14:creationId xmlns:p14="http://schemas.microsoft.com/office/powerpoint/2010/main" val="199087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BE396-3B3D-1FFC-E724-DE6769194C33}"/>
              </a:ext>
            </a:extLst>
          </p:cNvPr>
          <p:cNvSpPr>
            <a:spLocks noGrp="1"/>
          </p:cNvSpPr>
          <p:nvPr>
            <p:ph type="title"/>
          </p:nvPr>
        </p:nvSpPr>
        <p:spPr/>
        <p:txBody>
          <a:bodyPr/>
          <a:lstStyle/>
          <a:p>
            <a:r>
              <a:rPr lang="en-US" dirty="0">
                <a:solidFill>
                  <a:srgbClr val="FFFF00"/>
                </a:solidFill>
                <a:latin typeface="Acherus Grotesque"/>
              </a:rPr>
              <a:t>Parental Leave</a:t>
            </a:r>
          </a:p>
        </p:txBody>
      </p:sp>
      <p:sp>
        <p:nvSpPr>
          <p:cNvPr id="3" name="Content Placeholder 2">
            <a:extLst>
              <a:ext uri="{FF2B5EF4-FFF2-40B4-BE49-F238E27FC236}">
                <a16:creationId xmlns:a16="http://schemas.microsoft.com/office/drawing/2014/main" id="{68D57F51-C78D-FBD4-5786-B05B844412F4}"/>
              </a:ext>
            </a:extLst>
          </p:cNvPr>
          <p:cNvSpPr>
            <a:spLocks noGrp="1"/>
          </p:cNvSpPr>
          <p:nvPr>
            <p:ph idx="1"/>
          </p:nvPr>
        </p:nvSpPr>
        <p:spPr/>
        <p:txBody>
          <a:bodyPr/>
          <a:lstStyle/>
          <a:p>
            <a:r>
              <a:rPr lang="en-US" sz="1800" dirty="0">
                <a:solidFill>
                  <a:schemeClr val="tx1"/>
                </a:solidFill>
              </a:rPr>
              <a:t>An employee who is a primary caregiver or secondary caregiver is entitled to parental leave up until 24 months from the date of the child’s birth.</a:t>
            </a:r>
          </a:p>
          <a:p>
            <a:r>
              <a:rPr lang="en-US" sz="1800" dirty="0">
                <a:solidFill>
                  <a:schemeClr val="tx1"/>
                </a:solidFill>
              </a:rPr>
              <a:t>An employee who is a primary caregiver is entitled to parental leave with pay during the parental leave period to a maximum of 18 weeks.</a:t>
            </a:r>
          </a:p>
          <a:p>
            <a:endParaRPr lang="en-US" dirty="0">
              <a:solidFill>
                <a:schemeClr val="tx1"/>
              </a:solidFill>
            </a:endParaRPr>
          </a:p>
        </p:txBody>
      </p:sp>
    </p:spTree>
    <p:extLst>
      <p:ext uri="{BB962C8B-B14F-4D97-AF65-F5344CB8AC3E}">
        <p14:creationId xmlns:p14="http://schemas.microsoft.com/office/powerpoint/2010/main" val="282763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47D44-EFCB-C4A2-1FE1-7CE6357DC195}"/>
              </a:ext>
            </a:extLst>
          </p:cNvPr>
          <p:cNvSpPr>
            <a:spLocks noGrp="1"/>
          </p:cNvSpPr>
          <p:nvPr>
            <p:ph type="title"/>
          </p:nvPr>
        </p:nvSpPr>
        <p:spPr>
          <a:xfrm>
            <a:off x="838200" y="116500"/>
            <a:ext cx="8534400" cy="1507067"/>
          </a:xfrm>
        </p:spPr>
        <p:txBody>
          <a:bodyPr/>
          <a:lstStyle/>
          <a:p>
            <a:r>
              <a:rPr lang="en-US" dirty="0">
                <a:solidFill>
                  <a:srgbClr val="FFFF00"/>
                </a:solidFill>
                <a:latin typeface="Acherus Grotesque"/>
              </a:rPr>
              <a:t>Parental Leave (cont.)</a:t>
            </a:r>
          </a:p>
        </p:txBody>
      </p:sp>
      <p:graphicFrame>
        <p:nvGraphicFramePr>
          <p:cNvPr id="4" name="Content Placeholder 3">
            <a:extLst>
              <a:ext uri="{FF2B5EF4-FFF2-40B4-BE49-F238E27FC236}">
                <a16:creationId xmlns:a16="http://schemas.microsoft.com/office/drawing/2014/main" id="{FFEC8DF8-4AFA-D079-3856-B427F99F0987}"/>
              </a:ext>
            </a:extLst>
          </p:cNvPr>
          <p:cNvGraphicFramePr>
            <a:graphicFrameLocks noGrp="1"/>
          </p:cNvGraphicFramePr>
          <p:nvPr>
            <p:ph idx="1"/>
            <p:extLst>
              <p:ext uri="{D42A27DB-BD31-4B8C-83A1-F6EECF244321}">
                <p14:modId xmlns:p14="http://schemas.microsoft.com/office/powerpoint/2010/main" val="2407471188"/>
              </p:ext>
            </p:extLst>
          </p:nvPr>
        </p:nvGraphicFramePr>
        <p:xfrm>
          <a:off x="2227006" y="2153266"/>
          <a:ext cx="7737987" cy="4410751"/>
        </p:xfrm>
        <a:graphic>
          <a:graphicData uri="http://schemas.openxmlformats.org/drawingml/2006/table">
            <a:tbl>
              <a:tblPr firstRow="1" firstCol="1" bandRow="1">
                <a:tableStyleId>{616DA210-FB5B-4158-B5E0-FEB733F419BA}</a:tableStyleId>
              </a:tblPr>
              <a:tblGrid>
                <a:gridCol w="3741423">
                  <a:extLst>
                    <a:ext uri="{9D8B030D-6E8A-4147-A177-3AD203B41FA5}">
                      <a16:colId xmlns:a16="http://schemas.microsoft.com/office/drawing/2014/main" val="1741154012"/>
                    </a:ext>
                  </a:extLst>
                </a:gridCol>
                <a:gridCol w="3996564">
                  <a:extLst>
                    <a:ext uri="{9D8B030D-6E8A-4147-A177-3AD203B41FA5}">
                      <a16:colId xmlns:a16="http://schemas.microsoft.com/office/drawing/2014/main" val="1828095994"/>
                    </a:ext>
                  </a:extLst>
                </a:gridCol>
              </a:tblGrid>
              <a:tr h="879495">
                <a:tc>
                  <a:txBody>
                    <a:bodyPr/>
                    <a:lstStyle/>
                    <a:p>
                      <a:pPr marL="0" marR="74930" algn="l" defTabSz="914400" rtl="0" eaLnBrk="1" latinLnBrk="0" hangingPunct="1">
                        <a:spcBef>
                          <a:spcPts val="400"/>
                        </a:spcBef>
                        <a:spcAft>
                          <a:spcPts val="200"/>
                        </a:spcAft>
                        <a:tabLst>
                          <a:tab pos="611505" algn="l"/>
                        </a:tabLst>
                      </a:pPr>
                      <a:r>
                        <a:rPr lang="en-AU" sz="1600" b="1" kern="1200" dirty="0">
                          <a:solidFill>
                            <a:srgbClr val="FFFF00"/>
                          </a:solidFill>
                          <a:effectLst/>
                          <a:latin typeface="Acherus Grotesque"/>
                        </a:rPr>
                        <a:t>Period which coincides with the parental leave period for the secondary caregiver</a:t>
                      </a:r>
                      <a:endParaRPr lang="en-US" sz="1600" b="1" kern="1200" dirty="0">
                        <a:solidFill>
                          <a:srgbClr val="FFFF00"/>
                        </a:solidFill>
                        <a:effectLst/>
                        <a:latin typeface="Acherus Grotesque"/>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4930" algn="l" defTabSz="914400" rtl="0" eaLnBrk="1" latinLnBrk="0" hangingPunct="1">
                        <a:spcBef>
                          <a:spcPts val="400"/>
                        </a:spcBef>
                        <a:spcAft>
                          <a:spcPts val="200"/>
                        </a:spcAft>
                        <a:tabLst>
                          <a:tab pos="611505" algn="l"/>
                        </a:tabLst>
                      </a:pPr>
                      <a:r>
                        <a:rPr lang="en-AU" sz="1600" b="1" kern="1200" dirty="0">
                          <a:solidFill>
                            <a:srgbClr val="FFFF00"/>
                          </a:solidFill>
                          <a:effectLst/>
                          <a:latin typeface="Acherus Grotesque"/>
                        </a:rPr>
                        <a:t>Parental Leave with pay under this Agreement</a:t>
                      </a:r>
                      <a:endParaRPr lang="en-US" sz="1600" b="1" kern="1200" dirty="0">
                        <a:solidFill>
                          <a:srgbClr val="FFFF00"/>
                        </a:solidFill>
                        <a:effectLst/>
                        <a:latin typeface="Acherus Grotesque"/>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6001478"/>
                  </a:ext>
                </a:extLst>
              </a:tr>
              <a:tr h="858529">
                <a:tc>
                  <a:txBody>
                    <a:bodyPr/>
                    <a:lstStyle/>
                    <a:p>
                      <a:pPr marL="0" marR="74930" algn="l" defTabSz="914400" rtl="0" eaLnBrk="1" latinLnBrk="0" hangingPunct="1">
                        <a:spcBef>
                          <a:spcPts val="400"/>
                        </a:spcBef>
                        <a:spcAft>
                          <a:spcPts val="200"/>
                        </a:spcAft>
                        <a:tabLst>
                          <a:tab pos="611505" algn="l"/>
                        </a:tabLst>
                      </a:pPr>
                      <a:r>
                        <a:rPr lang="en-AU" sz="1600" b="1" kern="1200" dirty="0">
                          <a:solidFill>
                            <a:schemeClr val="tx1"/>
                          </a:solidFill>
                          <a:effectLst/>
                          <a:latin typeface="Acherus Grotesque"/>
                        </a:rPr>
                        <a:t>Date of commencement of this Agreement to 28 February 2025</a:t>
                      </a:r>
                      <a:endParaRPr lang="en-US" sz="1600" b="1" kern="1200" dirty="0">
                        <a:solidFill>
                          <a:schemeClr val="tx1"/>
                        </a:solidFill>
                        <a:effectLst/>
                        <a:latin typeface="Acherus Grotesque"/>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4930" algn="l" defTabSz="914400" rtl="0" eaLnBrk="1" latinLnBrk="0" hangingPunct="1">
                        <a:spcBef>
                          <a:spcPts val="400"/>
                        </a:spcBef>
                        <a:spcAft>
                          <a:spcPts val="200"/>
                        </a:spcAft>
                        <a:tabLst>
                          <a:tab pos="611505" algn="l"/>
                        </a:tabLst>
                      </a:pPr>
                      <a:r>
                        <a:rPr lang="en-AU" sz="1600" b="1" kern="1200" dirty="0">
                          <a:solidFill>
                            <a:schemeClr val="tx1"/>
                          </a:solidFill>
                          <a:effectLst/>
                          <a:latin typeface="Acherus Grotesque"/>
                        </a:rPr>
                        <a:t>8 weeks, or top up to 8 weeks where a lesser period of parental leave has already been provided</a:t>
                      </a:r>
                      <a:endParaRPr lang="en-US" sz="1600" b="1" kern="1200" dirty="0">
                        <a:solidFill>
                          <a:schemeClr val="tx1"/>
                        </a:solidFill>
                        <a:effectLst/>
                        <a:latin typeface="Acherus Grotesque"/>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6545552"/>
                  </a:ext>
                </a:extLst>
              </a:tr>
              <a:tr h="890909">
                <a:tc>
                  <a:txBody>
                    <a:bodyPr/>
                    <a:lstStyle/>
                    <a:p>
                      <a:pPr marL="0" marR="74930" algn="l" defTabSz="914400" rtl="0" eaLnBrk="1" latinLnBrk="0" hangingPunct="1">
                        <a:spcBef>
                          <a:spcPts val="400"/>
                        </a:spcBef>
                        <a:spcAft>
                          <a:spcPts val="200"/>
                        </a:spcAft>
                        <a:tabLst>
                          <a:tab pos="611505" algn="l"/>
                        </a:tabLst>
                      </a:pPr>
                      <a:r>
                        <a:rPr lang="en-AU" sz="1600" b="1" kern="1200" dirty="0">
                          <a:solidFill>
                            <a:schemeClr val="tx1"/>
                          </a:solidFill>
                          <a:effectLst/>
                          <a:latin typeface="Acherus Grotesque"/>
                        </a:rPr>
                        <a:t>1 March 2025 to 28 February 2026</a:t>
                      </a:r>
                      <a:endParaRPr lang="en-US" sz="1600" b="1" kern="1200" dirty="0">
                        <a:solidFill>
                          <a:schemeClr val="tx1"/>
                        </a:solidFill>
                        <a:effectLst/>
                        <a:latin typeface="Acherus Grotesque"/>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4930" algn="l" defTabSz="914400" rtl="0" eaLnBrk="1" latinLnBrk="0" hangingPunct="1">
                        <a:spcBef>
                          <a:spcPts val="400"/>
                        </a:spcBef>
                        <a:spcAft>
                          <a:spcPts val="200"/>
                        </a:spcAft>
                        <a:tabLst>
                          <a:tab pos="611505" algn="l"/>
                        </a:tabLst>
                      </a:pPr>
                      <a:r>
                        <a:rPr lang="en-AU" sz="1600" b="1" kern="1200" dirty="0">
                          <a:solidFill>
                            <a:schemeClr val="tx1"/>
                          </a:solidFill>
                          <a:effectLst/>
                          <a:latin typeface="Acherus Grotesque"/>
                        </a:rPr>
                        <a:t>11 weeks, or top up to 11 weeks where a lesser period of parental leave has already been provided</a:t>
                      </a:r>
                      <a:endParaRPr lang="en-US" sz="1600" b="1" kern="1200" dirty="0">
                        <a:solidFill>
                          <a:schemeClr val="tx1"/>
                        </a:solidFill>
                        <a:effectLst/>
                        <a:latin typeface="Acherus Grotesque"/>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6519160"/>
                  </a:ext>
                </a:extLst>
              </a:tr>
              <a:tr h="890909">
                <a:tc>
                  <a:txBody>
                    <a:bodyPr/>
                    <a:lstStyle/>
                    <a:p>
                      <a:pPr marL="0" marR="74930" algn="l" defTabSz="914400" rtl="0" eaLnBrk="1" latinLnBrk="0" hangingPunct="1">
                        <a:spcBef>
                          <a:spcPts val="400"/>
                        </a:spcBef>
                        <a:spcAft>
                          <a:spcPts val="200"/>
                        </a:spcAft>
                        <a:tabLst>
                          <a:tab pos="611505" algn="l"/>
                        </a:tabLst>
                      </a:pPr>
                      <a:r>
                        <a:rPr lang="en-AU" sz="1600" b="1" kern="1200" dirty="0">
                          <a:solidFill>
                            <a:schemeClr val="tx1"/>
                          </a:solidFill>
                          <a:effectLst/>
                          <a:latin typeface="Acherus Grotesque"/>
                        </a:rPr>
                        <a:t>1 March 2026 to 27 February 2027 </a:t>
                      </a:r>
                      <a:endParaRPr lang="en-US" sz="1600" b="1" kern="1200" dirty="0">
                        <a:solidFill>
                          <a:schemeClr val="tx1"/>
                        </a:solidFill>
                        <a:effectLst/>
                        <a:latin typeface="Acherus Grotesque"/>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4930" algn="l" defTabSz="914400" rtl="0" eaLnBrk="1" latinLnBrk="0" hangingPunct="1">
                        <a:spcBef>
                          <a:spcPts val="400"/>
                        </a:spcBef>
                        <a:spcAft>
                          <a:spcPts val="200"/>
                        </a:spcAft>
                        <a:tabLst>
                          <a:tab pos="611505" algn="l"/>
                        </a:tabLst>
                      </a:pPr>
                      <a:r>
                        <a:rPr lang="en-AU" sz="1600" b="1" kern="1200" dirty="0">
                          <a:solidFill>
                            <a:schemeClr val="tx1"/>
                          </a:solidFill>
                          <a:effectLst/>
                          <a:latin typeface="Acherus Grotesque"/>
                        </a:rPr>
                        <a:t>14 weeks, or top up to 14 weeks where a lesser period of parental leave has already been provided</a:t>
                      </a:r>
                      <a:endParaRPr lang="en-US" sz="1600" b="1" kern="1200" dirty="0">
                        <a:solidFill>
                          <a:schemeClr val="tx1"/>
                        </a:solidFill>
                        <a:effectLst/>
                        <a:latin typeface="Acherus Grotesque"/>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0105070"/>
                  </a:ext>
                </a:extLst>
              </a:tr>
              <a:tr h="890909">
                <a:tc>
                  <a:txBody>
                    <a:bodyPr/>
                    <a:lstStyle/>
                    <a:p>
                      <a:pPr marL="0" marR="74930" algn="l" defTabSz="914400" rtl="0" eaLnBrk="1" latinLnBrk="0" hangingPunct="1">
                        <a:spcBef>
                          <a:spcPts val="400"/>
                        </a:spcBef>
                        <a:spcAft>
                          <a:spcPts val="200"/>
                        </a:spcAft>
                        <a:tabLst>
                          <a:tab pos="611505" algn="l"/>
                        </a:tabLst>
                      </a:pPr>
                      <a:r>
                        <a:rPr lang="en-AU" sz="1600" b="1" kern="1200" dirty="0">
                          <a:solidFill>
                            <a:schemeClr val="tx1"/>
                          </a:solidFill>
                          <a:effectLst/>
                          <a:latin typeface="Acherus Grotesque"/>
                        </a:rPr>
                        <a:t>On and from 28 February 2027 </a:t>
                      </a:r>
                      <a:endParaRPr lang="en-US" sz="1600" b="1" kern="1200" dirty="0">
                        <a:solidFill>
                          <a:schemeClr val="tx1"/>
                        </a:solidFill>
                        <a:effectLst/>
                        <a:latin typeface="Acherus Grotesque"/>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4930" algn="l" defTabSz="914400" rtl="0" eaLnBrk="1" latinLnBrk="0" hangingPunct="1">
                        <a:spcBef>
                          <a:spcPts val="400"/>
                        </a:spcBef>
                        <a:spcAft>
                          <a:spcPts val="200"/>
                        </a:spcAft>
                        <a:tabLst>
                          <a:tab pos="611505" algn="l"/>
                        </a:tabLst>
                      </a:pPr>
                      <a:r>
                        <a:rPr lang="en-AU" sz="1600" b="1" kern="1200" dirty="0">
                          <a:solidFill>
                            <a:schemeClr val="tx1"/>
                          </a:solidFill>
                          <a:effectLst/>
                          <a:latin typeface="Acherus Grotesque"/>
                        </a:rPr>
                        <a:t>18 weeks, or top up to 18 weeks where a lesser period of parental leave has already been provided</a:t>
                      </a:r>
                      <a:endParaRPr lang="en-US" sz="1600" b="1" kern="1200" dirty="0">
                        <a:solidFill>
                          <a:schemeClr val="tx1"/>
                        </a:solidFill>
                        <a:effectLst/>
                        <a:latin typeface="Acherus Grotesque"/>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3367271"/>
                  </a:ext>
                </a:extLst>
              </a:tr>
            </a:tbl>
          </a:graphicData>
        </a:graphic>
      </p:graphicFrame>
      <p:sp>
        <p:nvSpPr>
          <p:cNvPr id="5" name="TextBox 4">
            <a:extLst>
              <a:ext uri="{FF2B5EF4-FFF2-40B4-BE49-F238E27FC236}">
                <a16:creationId xmlns:a16="http://schemas.microsoft.com/office/drawing/2014/main" id="{E23FAC15-E6E5-581C-C1BF-C16F24CCA2CD}"/>
              </a:ext>
            </a:extLst>
          </p:cNvPr>
          <p:cNvSpPr txBox="1"/>
          <p:nvPr/>
        </p:nvSpPr>
        <p:spPr>
          <a:xfrm>
            <a:off x="838200" y="1367522"/>
            <a:ext cx="8935065" cy="646331"/>
          </a:xfrm>
          <a:prstGeom prst="rect">
            <a:avLst/>
          </a:prstGeom>
          <a:noFill/>
        </p:spPr>
        <p:txBody>
          <a:bodyPr wrap="square" rtlCol="0">
            <a:spAutoFit/>
          </a:bodyPr>
          <a:lstStyle/>
          <a:p>
            <a:r>
              <a:rPr lang="en-US" dirty="0">
                <a:latin typeface="Acherus Grotesque"/>
              </a:rPr>
              <a:t>An employee who is a secondary caregiver is entitled to parental leave with pay during the parental leave period as provided in the below. </a:t>
            </a:r>
          </a:p>
        </p:txBody>
      </p:sp>
    </p:spTree>
    <p:extLst>
      <p:ext uri="{BB962C8B-B14F-4D97-AF65-F5344CB8AC3E}">
        <p14:creationId xmlns:p14="http://schemas.microsoft.com/office/powerpoint/2010/main" val="3046857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4ACBF-313D-8A78-6AC3-115AC72AA0C1}"/>
              </a:ext>
            </a:extLst>
          </p:cNvPr>
          <p:cNvSpPr>
            <a:spLocks noGrp="1"/>
          </p:cNvSpPr>
          <p:nvPr>
            <p:ph type="title"/>
          </p:nvPr>
        </p:nvSpPr>
        <p:spPr/>
        <p:txBody>
          <a:bodyPr/>
          <a:lstStyle/>
          <a:p>
            <a:r>
              <a:rPr lang="en-US" dirty="0">
                <a:solidFill>
                  <a:srgbClr val="FFFF00"/>
                </a:solidFill>
                <a:latin typeface="Acherus Grotesque"/>
              </a:rPr>
              <a:t>Union Delegates Rights</a:t>
            </a:r>
          </a:p>
        </p:txBody>
      </p:sp>
      <p:sp>
        <p:nvSpPr>
          <p:cNvPr id="3" name="Content Placeholder 2">
            <a:extLst>
              <a:ext uri="{FF2B5EF4-FFF2-40B4-BE49-F238E27FC236}">
                <a16:creationId xmlns:a16="http://schemas.microsoft.com/office/drawing/2014/main" id="{A6D29D0E-E69D-12FC-C56D-566763FD6083}"/>
              </a:ext>
            </a:extLst>
          </p:cNvPr>
          <p:cNvSpPr>
            <a:spLocks noGrp="1"/>
          </p:cNvSpPr>
          <p:nvPr>
            <p:ph idx="1"/>
          </p:nvPr>
        </p:nvSpPr>
        <p:spPr/>
        <p:txBody>
          <a:bodyPr>
            <a:normAutofit/>
          </a:bodyPr>
          <a:lstStyle/>
          <a:p>
            <a:pPr lvl="1"/>
            <a:r>
              <a:rPr lang="en-US" b="0" i="0" dirty="0">
                <a:solidFill>
                  <a:schemeClr val="tx1"/>
                </a:solidFill>
                <a:effectLst/>
                <a:latin typeface="Acherus Grotesque"/>
              </a:rPr>
              <a:t>Airservices will provide paid time for union delegates </a:t>
            </a:r>
            <a:r>
              <a:rPr lang="en-US" dirty="0">
                <a:solidFill>
                  <a:schemeClr val="tx1"/>
                </a:solidFill>
                <a:latin typeface="Acherus Grotesque"/>
              </a:rPr>
              <a:t>in </a:t>
            </a:r>
            <a:r>
              <a:rPr lang="en-US" b="0" i="0" dirty="0">
                <a:solidFill>
                  <a:schemeClr val="tx1"/>
                </a:solidFill>
                <a:effectLst/>
                <a:latin typeface="Acherus Grotesque"/>
              </a:rPr>
              <a:t>various activities such as gathering feedback, participating in consultation forums, representing members' interests, and providing access to make speeches at inductions for new employees.</a:t>
            </a:r>
          </a:p>
          <a:p>
            <a:pPr lvl="1"/>
            <a:r>
              <a:rPr lang="en-US" b="0" i="0" dirty="0">
                <a:solidFill>
                  <a:schemeClr val="tx1"/>
                </a:solidFill>
                <a:effectLst/>
                <a:latin typeface="Acherus Grotesque"/>
              </a:rPr>
              <a:t>Union Delegates will have reasonable access to Airservices facilities to perform their duties, including telephone, internet, email, notice boards, meeting rooms, lunch-rooms, and photocopying.</a:t>
            </a:r>
          </a:p>
          <a:p>
            <a:pPr lvl="1"/>
            <a:r>
              <a:rPr lang="en-US" dirty="0">
                <a:solidFill>
                  <a:schemeClr val="tx1"/>
                </a:solidFill>
              </a:rPr>
              <a:t>Union delegates will have access to paid leave for training to support them in their role. </a:t>
            </a:r>
            <a:endParaRPr lang="en-US" b="0" i="0" dirty="0">
              <a:solidFill>
                <a:schemeClr val="tx1"/>
              </a:solidFill>
              <a:effectLst/>
              <a:latin typeface="Acherus Grotesque"/>
            </a:endParaRPr>
          </a:p>
          <a:p>
            <a:endParaRPr lang="en-US" dirty="0">
              <a:solidFill>
                <a:schemeClr val="tx1"/>
              </a:solidFill>
              <a:latin typeface="Acherus Grotesque"/>
            </a:endParaRPr>
          </a:p>
        </p:txBody>
      </p:sp>
    </p:spTree>
    <p:extLst>
      <p:ext uri="{BB962C8B-B14F-4D97-AF65-F5344CB8AC3E}">
        <p14:creationId xmlns:p14="http://schemas.microsoft.com/office/powerpoint/2010/main" val="3146096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7915-C284-5DFC-F902-CFD4463EDF33}"/>
              </a:ext>
            </a:extLst>
          </p:cNvPr>
          <p:cNvSpPr>
            <a:spLocks noGrp="1"/>
          </p:cNvSpPr>
          <p:nvPr>
            <p:ph type="title"/>
          </p:nvPr>
        </p:nvSpPr>
        <p:spPr>
          <a:xfrm>
            <a:off x="684212" y="354244"/>
            <a:ext cx="8534400" cy="1507067"/>
          </a:xfrm>
        </p:spPr>
        <p:txBody>
          <a:bodyPr/>
          <a:lstStyle/>
          <a:p>
            <a:r>
              <a:rPr lang="en-US" dirty="0">
                <a:solidFill>
                  <a:srgbClr val="FFFF00"/>
                </a:solidFill>
                <a:latin typeface="Acherus Grotesque"/>
              </a:rPr>
              <a:t>Deed</a:t>
            </a:r>
            <a:r>
              <a:rPr lang="en-US" dirty="0">
                <a:solidFill>
                  <a:srgbClr val="FFFF00"/>
                </a:solidFill>
              </a:rPr>
              <a:t> </a:t>
            </a:r>
          </a:p>
        </p:txBody>
      </p:sp>
      <p:sp>
        <p:nvSpPr>
          <p:cNvPr id="3" name="Content Placeholder 2">
            <a:extLst>
              <a:ext uri="{FF2B5EF4-FFF2-40B4-BE49-F238E27FC236}">
                <a16:creationId xmlns:a16="http://schemas.microsoft.com/office/drawing/2014/main" id="{70B4D4FB-D15D-298C-E844-EBD756D8D34A}"/>
              </a:ext>
            </a:extLst>
          </p:cNvPr>
          <p:cNvSpPr>
            <a:spLocks noGrp="1"/>
          </p:cNvSpPr>
          <p:nvPr>
            <p:ph idx="1"/>
          </p:nvPr>
        </p:nvSpPr>
        <p:spPr>
          <a:xfrm>
            <a:off x="684212" y="0"/>
            <a:ext cx="8534400" cy="3615267"/>
          </a:xfrm>
        </p:spPr>
        <p:txBody>
          <a:bodyPr>
            <a:normAutofit/>
          </a:bodyPr>
          <a:lstStyle/>
          <a:p>
            <a:r>
              <a:rPr lang="en-US" sz="1800" dirty="0">
                <a:solidFill>
                  <a:schemeClr val="tx1"/>
                </a:solidFill>
                <a:latin typeface="Acherus Grotesque"/>
              </a:rPr>
              <a:t>Airservices</a:t>
            </a:r>
            <a:r>
              <a:rPr lang="en-US" sz="1800" dirty="0">
                <a:solidFill>
                  <a:schemeClr val="tx1"/>
                </a:solidFill>
              </a:rPr>
              <a:t> will increase staffing levels by providing an additional officer for each category according to the table below. </a:t>
            </a:r>
          </a:p>
        </p:txBody>
      </p:sp>
      <p:graphicFrame>
        <p:nvGraphicFramePr>
          <p:cNvPr id="5" name="Table 4">
            <a:extLst>
              <a:ext uri="{FF2B5EF4-FFF2-40B4-BE49-F238E27FC236}">
                <a16:creationId xmlns:a16="http://schemas.microsoft.com/office/drawing/2014/main" id="{3D30C121-C61E-0039-1D1F-7AE644085D68}"/>
              </a:ext>
            </a:extLst>
          </p:cNvPr>
          <p:cNvGraphicFramePr>
            <a:graphicFrameLocks noGrp="1"/>
          </p:cNvGraphicFramePr>
          <p:nvPr>
            <p:extLst>
              <p:ext uri="{D42A27DB-BD31-4B8C-83A1-F6EECF244321}">
                <p14:modId xmlns:p14="http://schemas.microsoft.com/office/powerpoint/2010/main" val="4041708381"/>
              </p:ext>
            </p:extLst>
          </p:nvPr>
        </p:nvGraphicFramePr>
        <p:xfrm>
          <a:off x="1508760" y="2834640"/>
          <a:ext cx="7622883" cy="3295818"/>
        </p:xfrm>
        <a:graphic>
          <a:graphicData uri="http://schemas.openxmlformats.org/drawingml/2006/table">
            <a:tbl>
              <a:tblPr firstRow="1" bandRow="1">
                <a:tableStyleId>{3B4B98B0-60AC-42C2-AFA5-B58CD77FA1E5}</a:tableStyleId>
              </a:tblPr>
              <a:tblGrid>
                <a:gridCol w="2540961">
                  <a:extLst>
                    <a:ext uri="{9D8B030D-6E8A-4147-A177-3AD203B41FA5}">
                      <a16:colId xmlns:a16="http://schemas.microsoft.com/office/drawing/2014/main" val="118981340"/>
                    </a:ext>
                  </a:extLst>
                </a:gridCol>
                <a:gridCol w="2540961">
                  <a:extLst>
                    <a:ext uri="{9D8B030D-6E8A-4147-A177-3AD203B41FA5}">
                      <a16:colId xmlns:a16="http://schemas.microsoft.com/office/drawing/2014/main" val="2352194663"/>
                    </a:ext>
                  </a:extLst>
                </a:gridCol>
                <a:gridCol w="2540961">
                  <a:extLst>
                    <a:ext uri="{9D8B030D-6E8A-4147-A177-3AD203B41FA5}">
                      <a16:colId xmlns:a16="http://schemas.microsoft.com/office/drawing/2014/main" val="1153058897"/>
                    </a:ext>
                  </a:extLst>
                </a:gridCol>
              </a:tblGrid>
              <a:tr h="686904">
                <a:tc>
                  <a:txBody>
                    <a:bodyPr/>
                    <a:lstStyle/>
                    <a:p>
                      <a:pPr algn="ctr"/>
                      <a:r>
                        <a:rPr lang="en-US" sz="1600" dirty="0">
                          <a:solidFill>
                            <a:srgbClr val="FFFF00"/>
                          </a:solidFill>
                        </a:rPr>
                        <a:t>Aerodrome Category</a:t>
                      </a:r>
                      <a:endParaRPr lang="en-US" sz="1600" dirty="0">
                        <a:solidFill>
                          <a:srgbClr val="FFFF00"/>
                        </a:solidFill>
                        <a:latin typeface="Acherus Grotesque"/>
                      </a:endParaRPr>
                    </a:p>
                  </a:txBody>
                  <a:tcPr/>
                </a:tc>
                <a:tc>
                  <a:txBody>
                    <a:bodyPr/>
                    <a:lstStyle/>
                    <a:p>
                      <a:pPr algn="ctr"/>
                      <a:r>
                        <a:rPr lang="en-US" sz="1600" dirty="0">
                          <a:solidFill>
                            <a:srgbClr val="FFFF00"/>
                          </a:solidFill>
                        </a:rPr>
                        <a:t>Officer (Fire Commander and Station Officer)</a:t>
                      </a:r>
                      <a:endParaRPr lang="en-US" sz="1600" dirty="0">
                        <a:solidFill>
                          <a:srgbClr val="FFFF00"/>
                        </a:solidFill>
                        <a:latin typeface="Acherus Grotesque"/>
                      </a:endParaRPr>
                    </a:p>
                  </a:txBody>
                  <a:tcPr/>
                </a:tc>
                <a:tc>
                  <a:txBody>
                    <a:bodyPr/>
                    <a:lstStyle/>
                    <a:p>
                      <a:pPr algn="ctr"/>
                      <a:r>
                        <a:rPr lang="en-US" sz="1600" dirty="0">
                          <a:solidFill>
                            <a:srgbClr val="FFFF00"/>
                          </a:solidFill>
                        </a:rPr>
                        <a:t>Firefighter </a:t>
                      </a:r>
                      <a:endParaRPr lang="en-US" sz="1600" dirty="0">
                        <a:solidFill>
                          <a:srgbClr val="FFFF00"/>
                        </a:solidFill>
                        <a:latin typeface="Acherus Grotesque"/>
                      </a:endParaRPr>
                    </a:p>
                  </a:txBody>
                  <a:tcPr/>
                </a:tc>
                <a:extLst>
                  <a:ext uri="{0D108BD9-81ED-4DB2-BD59-A6C34878D82A}">
                    <a16:rowId xmlns:a16="http://schemas.microsoft.com/office/drawing/2014/main" val="2833108324"/>
                  </a:ext>
                </a:extLst>
              </a:tr>
              <a:tr h="412143">
                <a:tc>
                  <a:txBody>
                    <a:bodyPr/>
                    <a:lstStyle/>
                    <a:p>
                      <a:pPr algn="ctr"/>
                      <a:r>
                        <a:rPr lang="en-US" sz="1600" dirty="0"/>
                        <a:t>5</a:t>
                      </a:r>
                      <a:endParaRPr lang="en-US" sz="1600" dirty="0">
                        <a:latin typeface="Acherus Grotesque"/>
                      </a:endParaRPr>
                    </a:p>
                  </a:txBody>
                  <a:tcPr/>
                </a:tc>
                <a:tc>
                  <a:txBody>
                    <a:bodyPr/>
                    <a:lstStyle/>
                    <a:p>
                      <a:pPr algn="ctr"/>
                      <a:r>
                        <a:rPr lang="en-US" sz="1600" dirty="0"/>
                        <a:t>3</a:t>
                      </a:r>
                      <a:endParaRPr lang="en-US" sz="1600" dirty="0">
                        <a:latin typeface="Acherus Grotesque"/>
                      </a:endParaRPr>
                    </a:p>
                  </a:txBody>
                  <a:tcPr/>
                </a:tc>
                <a:tc>
                  <a:txBody>
                    <a:bodyPr/>
                    <a:lstStyle/>
                    <a:p>
                      <a:pPr algn="ctr"/>
                      <a:r>
                        <a:rPr lang="en-US" sz="1600" dirty="0"/>
                        <a:t>4</a:t>
                      </a:r>
                      <a:endParaRPr lang="en-US" sz="1600" dirty="0">
                        <a:latin typeface="Acherus Grotesque"/>
                      </a:endParaRPr>
                    </a:p>
                  </a:txBody>
                  <a:tcPr/>
                </a:tc>
                <a:extLst>
                  <a:ext uri="{0D108BD9-81ED-4DB2-BD59-A6C34878D82A}">
                    <a16:rowId xmlns:a16="http://schemas.microsoft.com/office/drawing/2014/main" val="603097746"/>
                  </a:ext>
                </a:extLst>
              </a:tr>
              <a:tr h="412143">
                <a:tc>
                  <a:txBody>
                    <a:bodyPr/>
                    <a:lstStyle/>
                    <a:p>
                      <a:pPr algn="ctr"/>
                      <a:r>
                        <a:rPr lang="en-US" sz="1600" dirty="0"/>
                        <a:t>6</a:t>
                      </a:r>
                      <a:endParaRPr lang="en-US" sz="1600" dirty="0">
                        <a:latin typeface="Acherus Grotesque"/>
                      </a:endParaRPr>
                    </a:p>
                  </a:txBody>
                  <a:tcPr/>
                </a:tc>
                <a:tc>
                  <a:txBody>
                    <a:bodyPr/>
                    <a:lstStyle/>
                    <a:p>
                      <a:pPr algn="ctr"/>
                      <a:r>
                        <a:rPr lang="en-US" sz="1600" dirty="0"/>
                        <a:t>3</a:t>
                      </a:r>
                      <a:endParaRPr lang="en-US" sz="1600" dirty="0">
                        <a:latin typeface="Acherus Grotesque"/>
                      </a:endParaRPr>
                    </a:p>
                  </a:txBody>
                  <a:tcPr/>
                </a:tc>
                <a:tc>
                  <a:txBody>
                    <a:bodyPr/>
                    <a:lstStyle/>
                    <a:p>
                      <a:pPr algn="ctr"/>
                      <a:r>
                        <a:rPr lang="en-US" sz="1600" dirty="0"/>
                        <a:t>4</a:t>
                      </a:r>
                      <a:endParaRPr lang="en-US" sz="1600" dirty="0">
                        <a:latin typeface="Acherus Grotesque"/>
                      </a:endParaRPr>
                    </a:p>
                  </a:txBody>
                  <a:tcPr/>
                </a:tc>
                <a:extLst>
                  <a:ext uri="{0D108BD9-81ED-4DB2-BD59-A6C34878D82A}">
                    <a16:rowId xmlns:a16="http://schemas.microsoft.com/office/drawing/2014/main" val="4043910814"/>
                  </a:ext>
                </a:extLst>
              </a:tr>
              <a:tr h="412143">
                <a:tc>
                  <a:txBody>
                    <a:bodyPr/>
                    <a:lstStyle/>
                    <a:p>
                      <a:pPr algn="ctr"/>
                      <a:r>
                        <a:rPr lang="en-US" sz="1600" dirty="0"/>
                        <a:t>7</a:t>
                      </a:r>
                      <a:endParaRPr lang="en-US" sz="1600" dirty="0">
                        <a:latin typeface="Acherus Grotesque"/>
                      </a:endParaRPr>
                    </a:p>
                  </a:txBody>
                  <a:tcPr/>
                </a:tc>
                <a:tc>
                  <a:txBody>
                    <a:bodyPr/>
                    <a:lstStyle/>
                    <a:p>
                      <a:pPr algn="ctr"/>
                      <a:r>
                        <a:rPr lang="en-US" sz="1600" dirty="0"/>
                        <a:t>3</a:t>
                      </a:r>
                      <a:endParaRPr lang="en-US" sz="1600" dirty="0">
                        <a:latin typeface="Acherus Grotesque"/>
                      </a:endParaRPr>
                    </a:p>
                  </a:txBody>
                  <a:tcPr/>
                </a:tc>
                <a:tc>
                  <a:txBody>
                    <a:bodyPr/>
                    <a:lstStyle/>
                    <a:p>
                      <a:pPr algn="ctr"/>
                      <a:r>
                        <a:rPr lang="en-US" sz="1600" dirty="0"/>
                        <a:t>4</a:t>
                      </a:r>
                      <a:endParaRPr lang="en-US" sz="1600" dirty="0">
                        <a:latin typeface="Acherus Grotesque"/>
                      </a:endParaRPr>
                    </a:p>
                  </a:txBody>
                  <a:tcPr/>
                </a:tc>
                <a:extLst>
                  <a:ext uri="{0D108BD9-81ED-4DB2-BD59-A6C34878D82A}">
                    <a16:rowId xmlns:a16="http://schemas.microsoft.com/office/drawing/2014/main" val="1059942268"/>
                  </a:ext>
                </a:extLst>
              </a:tr>
              <a:tr h="412143">
                <a:tc>
                  <a:txBody>
                    <a:bodyPr/>
                    <a:lstStyle/>
                    <a:p>
                      <a:pPr algn="ctr"/>
                      <a:r>
                        <a:rPr lang="en-US" sz="1600" dirty="0"/>
                        <a:t>8</a:t>
                      </a:r>
                      <a:endParaRPr lang="en-US" sz="1600" dirty="0">
                        <a:latin typeface="Acherus Grotesque"/>
                      </a:endParaRPr>
                    </a:p>
                  </a:txBody>
                  <a:tcPr/>
                </a:tc>
                <a:tc>
                  <a:txBody>
                    <a:bodyPr/>
                    <a:lstStyle/>
                    <a:p>
                      <a:pPr algn="ctr"/>
                      <a:r>
                        <a:rPr lang="en-US" sz="1600" dirty="0"/>
                        <a:t>3</a:t>
                      </a:r>
                      <a:endParaRPr lang="en-US" sz="1600" dirty="0">
                        <a:latin typeface="Acherus Grotesque"/>
                      </a:endParaRPr>
                    </a:p>
                  </a:txBody>
                  <a:tcPr/>
                </a:tc>
                <a:tc>
                  <a:txBody>
                    <a:bodyPr/>
                    <a:lstStyle/>
                    <a:p>
                      <a:pPr algn="ctr"/>
                      <a:r>
                        <a:rPr lang="en-US" sz="1600" dirty="0"/>
                        <a:t>6</a:t>
                      </a:r>
                      <a:endParaRPr lang="en-US" sz="1600" dirty="0">
                        <a:latin typeface="Acherus Grotesque"/>
                      </a:endParaRPr>
                    </a:p>
                  </a:txBody>
                  <a:tcPr/>
                </a:tc>
                <a:extLst>
                  <a:ext uri="{0D108BD9-81ED-4DB2-BD59-A6C34878D82A}">
                    <a16:rowId xmlns:a16="http://schemas.microsoft.com/office/drawing/2014/main" val="3823137852"/>
                  </a:ext>
                </a:extLst>
              </a:tr>
              <a:tr h="412143">
                <a:tc>
                  <a:txBody>
                    <a:bodyPr/>
                    <a:lstStyle/>
                    <a:p>
                      <a:pPr algn="ctr"/>
                      <a:r>
                        <a:rPr lang="en-US" sz="1600" dirty="0"/>
                        <a:t>9</a:t>
                      </a:r>
                      <a:endParaRPr lang="en-US" sz="1600" dirty="0">
                        <a:latin typeface="Acherus Grotesque"/>
                      </a:endParaRPr>
                    </a:p>
                  </a:txBody>
                  <a:tcPr/>
                </a:tc>
                <a:tc>
                  <a:txBody>
                    <a:bodyPr/>
                    <a:lstStyle/>
                    <a:p>
                      <a:pPr algn="ctr"/>
                      <a:r>
                        <a:rPr lang="en-US" sz="1600" dirty="0"/>
                        <a:t>3</a:t>
                      </a:r>
                      <a:endParaRPr lang="en-US" sz="1600" dirty="0">
                        <a:latin typeface="Acherus Grotesque"/>
                      </a:endParaRPr>
                    </a:p>
                  </a:txBody>
                  <a:tcPr/>
                </a:tc>
                <a:tc>
                  <a:txBody>
                    <a:bodyPr/>
                    <a:lstStyle/>
                    <a:p>
                      <a:pPr algn="ctr"/>
                      <a:r>
                        <a:rPr lang="en-US" sz="1600" dirty="0"/>
                        <a:t>8</a:t>
                      </a:r>
                      <a:endParaRPr lang="en-US" sz="1600" dirty="0">
                        <a:latin typeface="Acherus Grotesque"/>
                      </a:endParaRPr>
                    </a:p>
                  </a:txBody>
                  <a:tcPr/>
                </a:tc>
                <a:extLst>
                  <a:ext uri="{0D108BD9-81ED-4DB2-BD59-A6C34878D82A}">
                    <a16:rowId xmlns:a16="http://schemas.microsoft.com/office/drawing/2014/main" val="3136000198"/>
                  </a:ext>
                </a:extLst>
              </a:tr>
              <a:tr h="412143">
                <a:tc>
                  <a:txBody>
                    <a:bodyPr/>
                    <a:lstStyle/>
                    <a:p>
                      <a:pPr algn="ctr"/>
                      <a:r>
                        <a:rPr lang="en-US" sz="1600" dirty="0"/>
                        <a:t>10</a:t>
                      </a:r>
                      <a:endParaRPr lang="en-US" sz="1600" dirty="0">
                        <a:latin typeface="Acherus Grotesque"/>
                      </a:endParaRPr>
                    </a:p>
                  </a:txBody>
                  <a:tcPr/>
                </a:tc>
                <a:tc>
                  <a:txBody>
                    <a:bodyPr/>
                    <a:lstStyle/>
                    <a:p>
                      <a:pPr algn="ctr"/>
                      <a:r>
                        <a:rPr lang="en-US" sz="1600" dirty="0"/>
                        <a:t>4</a:t>
                      </a:r>
                      <a:endParaRPr lang="en-US" sz="1600" dirty="0">
                        <a:latin typeface="Acherus Grotesque"/>
                      </a:endParaRPr>
                    </a:p>
                  </a:txBody>
                  <a:tcPr/>
                </a:tc>
                <a:tc>
                  <a:txBody>
                    <a:bodyPr/>
                    <a:lstStyle/>
                    <a:p>
                      <a:pPr algn="ctr"/>
                      <a:r>
                        <a:rPr lang="en-US" sz="1600" dirty="0"/>
                        <a:t>11</a:t>
                      </a:r>
                      <a:endParaRPr lang="en-US" sz="1600" dirty="0">
                        <a:latin typeface="Acherus Grotesque"/>
                      </a:endParaRPr>
                    </a:p>
                  </a:txBody>
                  <a:tcPr/>
                </a:tc>
                <a:extLst>
                  <a:ext uri="{0D108BD9-81ED-4DB2-BD59-A6C34878D82A}">
                    <a16:rowId xmlns:a16="http://schemas.microsoft.com/office/drawing/2014/main" val="548626845"/>
                  </a:ext>
                </a:extLst>
              </a:tr>
            </a:tbl>
          </a:graphicData>
        </a:graphic>
      </p:graphicFrame>
    </p:spTree>
    <p:extLst>
      <p:ext uri="{BB962C8B-B14F-4D97-AF65-F5344CB8AC3E}">
        <p14:creationId xmlns:p14="http://schemas.microsoft.com/office/powerpoint/2010/main" val="3028170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27857-2D46-0D84-847F-C756D20BDE4E}"/>
              </a:ext>
            </a:extLst>
          </p:cNvPr>
          <p:cNvSpPr>
            <a:spLocks noGrp="1"/>
          </p:cNvSpPr>
          <p:nvPr>
            <p:ph type="title"/>
          </p:nvPr>
        </p:nvSpPr>
        <p:spPr/>
        <p:txBody>
          <a:bodyPr/>
          <a:lstStyle/>
          <a:p>
            <a:r>
              <a:rPr lang="en-US" dirty="0">
                <a:solidFill>
                  <a:srgbClr val="FFFF00"/>
                </a:solidFill>
                <a:latin typeface="Acherus Grotesque"/>
              </a:rPr>
              <a:t>Deed (cont.)</a:t>
            </a:r>
          </a:p>
        </p:txBody>
      </p:sp>
      <p:sp>
        <p:nvSpPr>
          <p:cNvPr id="3" name="Content Placeholder 2">
            <a:extLst>
              <a:ext uri="{FF2B5EF4-FFF2-40B4-BE49-F238E27FC236}">
                <a16:creationId xmlns:a16="http://schemas.microsoft.com/office/drawing/2014/main" id="{B93A3577-D422-74F6-0F3C-4F2EA11A2AC7}"/>
              </a:ext>
            </a:extLst>
          </p:cNvPr>
          <p:cNvSpPr>
            <a:spLocks noGrp="1"/>
          </p:cNvSpPr>
          <p:nvPr>
            <p:ph idx="1"/>
          </p:nvPr>
        </p:nvSpPr>
        <p:spPr/>
        <p:txBody>
          <a:bodyPr>
            <a:normAutofit/>
          </a:bodyPr>
          <a:lstStyle/>
          <a:p>
            <a:r>
              <a:rPr lang="en-US" sz="1800" dirty="0">
                <a:solidFill>
                  <a:schemeClr val="tx1"/>
                </a:solidFill>
                <a:latin typeface="Acherus Grotesque"/>
              </a:rPr>
              <a:t>At non-24 hours stations, the UFUA will advise Airservices of solutions to enable employees to recline. </a:t>
            </a:r>
          </a:p>
          <a:p>
            <a:r>
              <a:rPr lang="en-US" sz="1800" dirty="0">
                <a:solidFill>
                  <a:schemeClr val="tx1"/>
                </a:solidFill>
                <a:latin typeface="Acherus Grotesque"/>
              </a:rPr>
              <a:t>If you work overtime beyond 23:00, Airservices will pay you at the overtime rate and you can stay on duty until the next shift starts. If you choose to stay until the next shift, the time will be considered a recline period where you won't be unnecessarily disturbed.</a:t>
            </a:r>
          </a:p>
          <a:p>
            <a:r>
              <a:rPr lang="en-US" sz="1800" dirty="0">
                <a:solidFill>
                  <a:schemeClr val="tx1"/>
                </a:solidFill>
                <a:latin typeface="Acherus Grotesque"/>
              </a:rPr>
              <a:t>If you decide to leave before the next shift, you will be paid for the overtime worked. </a:t>
            </a:r>
          </a:p>
        </p:txBody>
      </p:sp>
    </p:spTree>
    <p:extLst>
      <p:ext uri="{BB962C8B-B14F-4D97-AF65-F5344CB8AC3E}">
        <p14:creationId xmlns:p14="http://schemas.microsoft.com/office/powerpoint/2010/main" val="2241708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4D973-7FE8-6C4F-EBD2-1426F50C51EE}"/>
              </a:ext>
            </a:extLst>
          </p:cNvPr>
          <p:cNvSpPr>
            <a:spLocks noGrp="1"/>
          </p:cNvSpPr>
          <p:nvPr>
            <p:ph type="title"/>
          </p:nvPr>
        </p:nvSpPr>
        <p:spPr/>
        <p:txBody>
          <a:bodyPr/>
          <a:lstStyle/>
          <a:p>
            <a:r>
              <a:rPr lang="en-US" dirty="0">
                <a:solidFill>
                  <a:srgbClr val="FFFF00"/>
                </a:solidFill>
              </a:rPr>
              <a:t>Other Wins</a:t>
            </a:r>
          </a:p>
        </p:txBody>
      </p:sp>
      <p:sp>
        <p:nvSpPr>
          <p:cNvPr id="3" name="Content Placeholder 2">
            <a:extLst>
              <a:ext uri="{FF2B5EF4-FFF2-40B4-BE49-F238E27FC236}">
                <a16:creationId xmlns:a16="http://schemas.microsoft.com/office/drawing/2014/main" id="{4C383CC1-D3DA-DAA1-0A5B-BE5323854DE5}"/>
              </a:ext>
            </a:extLst>
          </p:cNvPr>
          <p:cNvSpPr>
            <a:spLocks noGrp="1"/>
          </p:cNvSpPr>
          <p:nvPr>
            <p:ph idx="1"/>
          </p:nvPr>
        </p:nvSpPr>
        <p:spPr/>
        <p:txBody>
          <a:bodyPr>
            <a:normAutofit/>
          </a:bodyPr>
          <a:lstStyle/>
          <a:p>
            <a:pPr marL="0" indent="0">
              <a:buNone/>
            </a:pPr>
            <a:r>
              <a:rPr lang="en-US" b="1" dirty="0">
                <a:solidFill>
                  <a:srgbClr val="FFFF00"/>
                </a:solidFill>
                <a:latin typeface="Acherus Grotesque"/>
              </a:rPr>
              <a:t>$6,000 Bonus</a:t>
            </a:r>
          </a:p>
          <a:p>
            <a:pPr lvl="1"/>
            <a:r>
              <a:rPr lang="en-US" dirty="0">
                <a:solidFill>
                  <a:schemeClr val="tx1"/>
                </a:solidFill>
                <a:latin typeface="Acherus Grotesque"/>
              </a:rPr>
              <a:t>You can choose to split the $6,000 payment between superannuation or wages.</a:t>
            </a:r>
          </a:p>
          <a:p>
            <a:pPr marL="0" indent="0">
              <a:buNone/>
            </a:pPr>
            <a:r>
              <a:rPr lang="en-US" b="1" dirty="0">
                <a:solidFill>
                  <a:srgbClr val="FFFF00"/>
                </a:solidFill>
                <a:latin typeface="Acherus Grotesque"/>
              </a:rPr>
              <a:t>TOIL</a:t>
            </a:r>
          </a:p>
          <a:p>
            <a:pPr lvl="1"/>
            <a:r>
              <a:rPr lang="en-US" dirty="0">
                <a:solidFill>
                  <a:schemeClr val="tx1"/>
                </a:solidFill>
                <a:latin typeface="Acherus Grotesque"/>
              </a:rPr>
              <a:t>Airservices can cash out TOIL at the employee’s request within three months, as opposed to 12 months in the previous EA.</a:t>
            </a:r>
            <a:endParaRPr lang="en-US" b="1" dirty="0">
              <a:solidFill>
                <a:schemeClr val="tx1"/>
              </a:solidFill>
              <a:latin typeface="Acherus Grotesque"/>
            </a:endParaRPr>
          </a:p>
          <a:p>
            <a:pPr marL="0" indent="0">
              <a:buNone/>
            </a:pPr>
            <a:r>
              <a:rPr lang="en-US" sz="2200" b="1" dirty="0">
                <a:solidFill>
                  <a:srgbClr val="FFFF00"/>
                </a:solidFill>
              </a:rPr>
              <a:t>FIFO Contracts</a:t>
            </a:r>
          </a:p>
          <a:p>
            <a:pPr lvl="1"/>
            <a:r>
              <a:rPr lang="en-US" dirty="0">
                <a:solidFill>
                  <a:schemeClr val="tx1"/>
                </a:solidFill>
                <a:latin typeface="Acherus Grotesque"/>
              </a:rPr>
              <a:t>If you are an SO or FC and accept a FIFO contract, and you held that classification for equal to or more than five years, you will retain that classification when you return to your previous station. </a:t>
            </a:r>
            <a:endParaRPr lang="en-US" sz="2400" dirty="0">
              <a:solidFill>
                <a:schemeClr val="tx1"/>
              </a:solidFill>
              <a:latin typeface="Acherus Grotesque"/>
            </a:endParaRPr>
          </a:p>
          <a:p>
            <a:pPr marL="0" indent="0">
              <a:buNone/>
            </a:pPr>
            <a:endParaRPr lang="en-US" dirty="0">
              <a:solidFill>
                <a:schemeClr val="tx1"/>
              </a:solidFill>
              <a:latin typeface="Acherus Grotesque"/>
            </a:endParaRPr>
          </a:p>
        </p:txBody>
      </p:sp>
    </p:spTree>
    <p:extLst>
      <p:ext uri="{BB962C8B-B14F-4D97-AF65-F5344CB8AC3E}">
        <p14:creationId xmlns:p14="http://schemas.microsoft.com/office/powerpoint/2010/main" val="2883417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F4057-1A9A-2ECA-4567-22E1B41ABFA9}"/>
              </a:ext>
            </a:extLst>
          </p:cNvPr>
          <p:cNvSpPr>
            <a:spLocks noGrp="1"/>
          </p:cNvSpPr>
          <p:nvPr>
            <p:ph type="title"/>
          </p:nvPr>
        </p:nvSpPr>
        <p:spPr>
          <a:xfrm>
            <a:off x="2088292" y="2265780"/>
            <a:ext cx="8534400" cy="1507067"/>
          </a:xfrm>
        </p:spPr>
        <p:txBody>
          <a:bodyPr>
            <a:normAutofit/>
          </a:bodyPr>
          <a:lstStyle/>
          <a:p>
            <a:r>
              <a:rPr lang="en-US" sz="6000" b="1" dirty="0">
                <a:solidFill>
                  <a:srgbClr val="FFFF00"/>
                </a:solidFill>
                <a:latin typeface="Acherus Grotesque"/>
                <a:cs typeface="Arial" panose="020B0604020202020204" pitchFamily="34" charset="0"/>
              </a:rPr>
              <a:t>Final Questions?</a:t>
            </a:r>
          </a:p>
        </p:txBody>
      </p:sp>
    </p:spTree>
    <p:extLst>
      <p:ext uri="{BB962C8B-B14F-4D97-AF65-F5344CB8AC3E}">
        <p14:creationId xmlns:p14="http://schemas.microsoft.com/office/powerpoint/2010/main" val="4240781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1D93C-C67C-BF3A-7497-ED173BDDE13C}"/>
              </a:ext>
            </a:extLst>
          </p:cNvPr>
          <p:cNvSpPr>
            <a:spLocks noGrp="1"/>
          </p:cNvSpPr>
          <p:nvPr>
            <p:ph type="title"/>
          </p:nvPr>
        </p:nvSpPr>
        <p:spPr/>
        <p:txBody>
          <a:bodyPr/>
          <a:lstStyle/>
          <a:p>
            <a:r>
              <a:rPr lang="en-US" dirty="0">
                <a:latin typeface="Acherus Grotesque"/>
                <a:cs typeface="Arial" panose="020B0604020202020204" pitchFamily="34" charset="0"/>
              </a:rPr>
              <a:t>Thank you</a:t>
            </a:r>
          </a:p>
        </p:txBody>
      </p:sp>
      <p:sp>
        <p:nvSpPr>
          <p:cNvPr id="3" name="Content Placeholder 2">
            <a:extLst>
              <a:ext uri="{FF2B5EF4-FFF2-40B4-BE49-F238E27FC236}">
                <a16:creationId xmlns:a16="http://schemas.microsoft.com/office/drawing/2014/main" id="{786E94A7-E450-BBF4-3FFF-97D9C5BE8729}"/>
              </a:ext>
            </a:extLst>
          </p:cNvPr>
          <p:cNvSpPr>
            <a:spLocks noGrp="1"/>
          </p:cNvSpPr>
          <p:nvPr>
            <p:ph idx="1"/>
          </p:nvPr>
        </p:nvSpPr>
        <p:spPr/>
        <p:txBody>
          <a:bodyPr>
            <a:normAutofit/>
          </a:bodyPr>
          <a:lstStyle/>
          <a:p>
            <a:r>
              <a:rPr lang="en-US" sz="1800" dirty="0">
                <a:solidFill>
                  <a:schemeClr val="tx1"/>
                </a:solidFill>
                <a:latin typeface="Acherus Grotesque"/>
              </a:rPr>
              <a:t>Your unwavering support has played a pivotal role in securing significant improvements in your working conditions. </a:t>
            </a:r>
          </a:p>
          <a:p>
            <a:r>
              <a:rPr lang="en-US" sz="1800" dirty="0">
                <a:solidFill>
                  <a:schemeClr val="tx1"/>
                </a:solidFill>
                <a:latin typeface="Acherus Grotesque"/>
              </a:rPr>
              <a:t>It is undeniable that without your steadfast solidarity and unwavering commitment, such remarkable achievements would have remained beyond our reach. </a:t>
            </a:r>
          </a:p>
        </p:txBody>
      </p:sp>
    </p:spTree>
    <p:extLst>
      <p:ext uri="{BB962C8B-B14F-4D97-AF65-F5344CB8AC3E}">
        <p14:creationId xmlns:p14="http://schemas.microsoft.com/office/powerpoint/2010/main" val="213550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6017D-FB71-E810-89E9-14F991B6D625}"/>
              </a:ext>
            </a:extLst>
          </p:cNvPr>
          <p:cNvSpPr>
            <a:spLocks noGrp="1"/>
          </p:cNvSpPr>
          <p:nvPr>
            <p:ph type="title"/>
          </p:nvPr>
        </p:nvSpPr>
        <p:spPr>
          <a:xfrm>
            <a:off x="4405820" y="89068"/>
            <a:ext cx="8534400" cy="1507067"/>
          </a:xfrm>
        </p:spPr>
        <p:txBody>
          <a:bodyPr/>
          <a:lstStyle/>
          <a:p>
            <a:r>
              <a:rPr lang="en-US" b="1" dirty="0">
                <a:solidFill>
                  <a:srgbClr val="FFFF00"/>
                </a:solidFill>
                <a:latin typeface="Acherus Grotesque"/>
                <a:cs typeface="Arial" panose="020B0604020202020204" pitchFamily="34" charset="0"/>
              </a:rPr>
              <a:t>Salary</a:t>
            </a:r>
            <a:r>
              <a:rPr lang="en-US" dirty="0">
                <a:latin typeface="Acherus Grotesque"/>
                <a:cs typeface="Arial" panose="020B0604020202020204" pitchFamily="34" charset="0"/>
              </a:rPr>
              <a:t>  </a:t>
            </a:r>
          </a:p>
        </p:txBody>
      </p:sp>
      <p:graphicFrame>
        <p:nvGraphicFramePr>
          <p:cNvPr id="7" name="Content Placeholder 6">
            <a:extLst>
              <a:ext uri="{FF2B5EF4-FFF2-40B4-BE49-F238E27FC236}">
                <a16:creationId xmlns:a16="http://schemas.microsoft.com/office/drawing/2014/main" id="{E85878E7-DF07-FD6A-7331-577B04DB6F7D}"/>
              </a:ext>
            </a:extLst>
          </p:cNvPr>
          <p:cNvGraphicFramePr>
            <a:graphicFrameLocks noGrp="1"/>
          </p:cNvGraphicFramePr>
          <p:nvPr>
            <p:ph idx="1"/>
            <p:extLst>
              <p:ext uri="{D42A27DB-BD31-4B8C-83A1-F6EECF244321}">
                <p14:modId xmlns:p14="http://schemas.microsoft.com/office/powerpoint/2010/main" val="2211443809"/>
              </p:ext>
            </p:extLst>
          </p:nvPr>
        </p:nvGraphicFramePr>
        <p:xfrm>
          <a:off x="527305" y="1532127"/>
          <a:ext cx="10427207" cy="4486463"/>
        </p:xfrm>
        <a:graphic>
          <a:graphicData uri="http://schemas.openxmlformats.org/drawingml/2006/table">
            <a:tbl>
              <a:tblPr firstRow="1" firstCol="1" bandRow="1">
                <a:tableStyleId>{616DA210-FB5B-4158-B5E0-FEB733F419BA}</a:tableStyleId>
              </a:tblPr>
              <a:tblGrid>
                <a:gridCol w="1135459">
                  <a:extLst>
                    <a:ext uri="{9D8B030D-6E8A-4147-A177-3AD203B41FA5}">
                      <a16:colId xmlns:a16="http://schemas.microsoft.com/office/drawing/2014/main" val="2067249435"/>
                    </a:ext>
                  </a:extLst>
                </a:gridCol>
                <a:gridCol w="1417839">
                  <a:extLst>
                    <a:ext uri="{9D8B030D-6E8A-4147-A177-3AD203B41FA5}">
                      <a16:colId xmlns:a16="http://schemas.microsoft.com/office/drawing/2014/main" val="9146606"/>
                    </a:ext>
                  </a:extLst>
                </a:gridCol>
                <a:gridCol w="1640769">
                  <a:extLst>
                    <a:ext uri="{9D8B030D-6E8A-4147-A177-3AD203B41FA5}">
                      <a16:colId xmlns:a16="http://schemas.microsoft.com/office/drawing/2014/main" val="1090219437"/>
                    </a:ext>
                  </a:extLst>
                </a:gridCol>
                <a:gridCol w="2755422">
                  <a:extLst>
                    <a:ext uri="{9D8B030D-6E8A-4147-A177-3AD203B41FA5}">
                      <a16:colId xmlns:a16="http://schemas.microsoft.com/office/drawing/2014/main" val="834627277"/>
                    </a:ext>
                  </a:extLst>
                </a:gridCol>
                <a:gridCol w="3477718">
                  <a:extLst>
                    <a:ext uri="{9D8B030D-6E8A-4147-A177-3AD203B41FA5}">
                      <a16:colId xmlns:a16="http://schemas.microsoft.com/office/drawing/2014/main" val="3399160844"/>
                    </a:ext>
                  </a:extLst>
                </a:gridCol>
              </a:tblGrid>
              <a:tr h="1528640">
                <a:tc>
                  <a:txBody>
                    <a:bodyPr/>
                    <a:lstStyle/>
                    <a:p>
                      <a:pPr>
                        <a:spcBef>
                          <a:spcPts val="400"/>
                        </a:spcBef>
                        <a:spcAft>
                          <a:spcPts val="200"/>
                        </a:spcAft>
                      </a:pPr>
                      <a:r>
                        <a:rPr lang="en-AU" sz="1400" kern="1200" dirty="0">
                          <a:solidFill>
                            <a:srgbClr val="FFFF00"/>
                          </a:solidFill>
                          <a:effectLst/>
                          <a:latin typeface="Acherus Grotesque"/>
                          <a:cs typeface="Arial" panose="020B0604020202020204" pitchFamily="34" charset="0"/>
                        </a:rPr>
                        <a:t> Rank</a:t>
                      </a:r>
                      <a:endParaRPr lang="en-US" sz="1400" kern="1200" dirty="0">
                        <a:solidFill>
                          <a:srgbClr val="FFFF00"/>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dirty="0">
                          <a:solidFill>
                            <a:srgbClr val="FFFF00"/>
                          </a:solidFill>
                          <a:effectLst/>
                          <a:latin typeface="Acherus Grotesque"/>
                          <a:cs typeface="Arial" panose="020B0604020202020204" pitchFamily="34" charset="0"/>
                        </a:rPr>
                        <a:t>Pre-commencement Salary</a:t>
                      </a:r>
                      <a:endParaRPr lang="en-US" sz="1400" kern="1200" dirty="0">
                        <a:solidFill>
                          <a:srgbClr val="FFFF00"/>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dirty="0">
                          <a:solidFill>
                            <a:srgbClr val="FFFF00"/>
                          </a:solidFill>
                          <a:effectLst/>
                          <a:latin typeface="Acherus Grotesque"/>
                          <a:cs typeface="Arial" panose="020B0604020202020204" pitchFamily="34" charset="0"/>
                        </a:rPr>
                        <a:t>On Commencement</a:t>
                      </a:r>
                      <a:br>
                        <a:rPr lang="en-AU" sz="1400" kern="1200" dirty="0">
                          <a:solidFill>
                            <a:srgbClr val="FFFF00"/>
                          </a:solidFill>
                          <a:effectLst/>
                          <a:latin typeface="Acherus Grotesque"/>
                          <a:cs typeface="Arial" panose="020B0604020202020204" pitchFamily="34" charset="0"/>
                        </a:rPr>
                      </a:br>
                      <a:r>
                        <a:rPr lang="en-AU" sz="1400" kern="1200" dirty="0">
                          <a:solidFill>
                            <a:srgbClr val="FFFF00"/>
                          </a:solidFill>
                          <a:effectLst/>
                          <a:latin typeface="Acherus Grotesque"/>
                          <a:cs typeface="Arial" panose="020B0604020202020204" pitchFamily="34" charset="0"/>
                        </a:rPr>
                        <a:t>(4%)</a:t>
                      </a:r>
                      <a:endParaRPr lang="en-US" sz="1400" kern="1200" dirty="0">
                        <a:solidFill>
                          <a:srgbClr val="FFFF00"/>
                        </a:solidFill>
                        <a:effectLst/>
                        <a:latin typeface="Acherus Grotesque"/>
                        <a:ea typeface="+mn-ea"/>
                        <a:cs typeface="Arial" panose="020B0604020202020204" pitchFamily="34" charset="0"/>
                      </a:endParaRPr>
                    </a:p>
                  </a:txBody>
                  <a:tcPr marL="36195" marR="36195" marT="17780" marB="17780"/>
                </a:tc>
                <a:tc>
                  <a:txBody>
                    <a:bodyPr/>
                    <a:lstStyle/>
                    <a:p>
                      <a:pPr algn="ctr">
                        <a:spcBef>
                          <a:spcPts val="400"/>
                        </a:spcBef>
                        <a:spcAft>
                          <a:spcPts val="200"/>
                        </a:spcAft>
                      </a:pPr>
                      <a:r>
                        <a:rPr lang="en-AU" sz="1400" kern="1200" dirty="0">
                          <a:solidFill>
                            <a:srgbClr val="FFFF00"/>
                          </a:solidFill>
                          <a:effectLst/>
                          <a:latin typeface="Acherus Grotesque"/>
                          <a:cs typeface="Arial" panose="020B0604020202020204" pitchFamily="34" charset="0"/>
                        </a:rPr>
                        <a:t>First full pay period on or after 21 February 2025</a:t>
                      </a:r>
                      <a:endParaRPr lang="en-US" sz="1400" kern="1200" dirty="0">
                        <a:solidFill>
                          <a:srgbClr val="FFFF00"/>
                        </a:solidFill>
                        <a:effectLst/>
                        <a:latin typeface="Acherus Grotesque"/>
                        <a:cs typeface="Arial" panose="020B0604020202020204" pitchFamily="34" charset="0"/>
                      </a:endParaRPr>
                    </a:p>
                    <a:p>
                      <a:pPr algn="ctr">
                        <a:lnSpc>
                          <a:spcPct val="105000"/>
                        </a:lnSpc>
                      </a:pPr>
                      <a:r>
                        <a:rPr lang="en-AU" sz="1400" kern="1200" dirty="0">
                          <a:solidFill>
                            <a:srgbClr val="FFFF00"/>
                          </a:solidFill>
                          <a:effectLst/>
                          <a:latin typeface="Acherus Grotesque"/>
                          <a:cs typeface="Arial" panose="020B0604020202020204" pitchFamily="34" charset="0"/>
                        </a:rPr>
                        <a:t>(3.8%)</a:t>
                      </a:r>
                      <a:endParaRPr lang="en-US" sz="1400" kern="1200" dirty="0">
                        <a:solidFill>
                          <a:srgbClr val="FFFF00"/>
                        </a:solidFill>
                        <a:effectLst/>
                        <a:latin typeface="Acherus Grotesque"/>
                        <a:ea typeface="+mn-ea"/>
                        <a:cs typeface="Arial" panose="020B0604020202020204" pitchFamily="34" charset="0"/>
                      </a:endParaRPr>
                    </a:p>
                  </a:txBody>
                  <a:tcPr marL="36195" marR="36195" marT="17780" marB="17780"/>
                </a:tc>
                <a:tc>
                  <a:txBody>
                    <a:bodyPr/>
                    <a:lstStyle/>
                    <a:p>
                      <a:pPr algn="ctr">
                        <a:spcBef>
                          <a:spcPts val="400"/>
                        </a:spcBef>
                        <a:spcAft>
                          <a:spcPts val="200"/>
                        </a:spcAft>
                      </a:pPr>
                      <a:r>
                        <a:rPr lang="en-AU" sz="1400" kern="1200" dirty="0">
                          <a:solidFill>
                            <a:srgbClr val="FFFF00"/>
                          </a:solidFill>
                          <a:effectLst/>
                          <a:latin typeface="Acherus Grotesque"/>
                          <a:cs typeface="Arial" panose="020B0604020202020204" pitchFamily="34" charset="0"/>
                        </a:rPr>
                        <a:t>First full pay period on or after 21 February 2026</a:t>
                      </a:r>
                      <a:endParaRPr lang="en-US" sz="1400" kern="1200" dirty="0">
                        <a:solidFill>
                          <a:srgbClr val="FFFF00"/>
                        </a:solidFill>
                        <a:effectLst/>
                        <a:latin typeface="Acherus Grotesque"/>
                        <a:cs typeface="Arial" panose="020B0604020202020204" pitchFamily="34" charset="0"/>
                      </a:endParaRPr>
                    </a:p>
                    <a:p>
                      <a:pPr algn="ctr">
                        <a:spcBef>
                          <a:spcPts val="400"/>
                        </a:spcBef>
                        <a:spcAft>
                          <a:spcPts val="200"/>
                        </a:spcAft>
                      </a:pPr>
                      <a:r>
                        <a:rPr lang="en-AU" sz="1400" kern="1200" dirty="0">
                          <a:solidFill>
                            <a:srgbClr val="FFFF00"/>
                          </a:solidFill>
                          <a:effectLst/>
                          <a:latin typeface="Acherus Grotesque"/>
                          <a:cs typeface="Arial" panose="020B0604020202020204" pitchFamily="34" charset="0"/>
                        </a:rPr>
                        <a:t>(3.4%)</a:t>
                      </a:r>
                      <a:endParaRPr lang="en-US" sz="1400" kern="1200" dirty="0">
                        <a:solidFill>
                          <a:srgbClr val="FFFF00"/>
                        </a:solidFill>
                        <a:effectLst/>
                        <a:latin typeface="Acherus Grotesque"/>
                        <a:cs typeface="Arial" panose="020B0604020202020204" pitchFamily="34" charset="0"/>
                      </a:endParaRPr>
                    </a:p>
                    <a:p>
                      <a:pPr algn="ctr">
                        <a:lnSpc>
                          <a:spcPct val="105000"/>
                        </a:lnSpc>
                      </a:pPr>
                      <a:r>
                        <a:rPr lang="en-AU" sz="1400" kern="1200" dirty="0">
                          <a:solidFill>
                            <a:srgbClr val="FFFF00"/>
                          </a:solidFill>
                          <a:effectLst/>
                          <a:latin typeface="Acherus Grotesque"/>
                          <a:cs typeface="Arial" panose="020B0604020202020204" pitchFamily="34" charset="0"/>
                        </a:rPr>
                        <a:t> </a:t>
                      </a:r>
                      <a:endParaRPr lang="en-US" sz="1400" kern="1200" dirty="0">
                        <a:solidFill>
                          <a:srgbClr val="FFFF00"/>
                        </a:solidFill>
                        <a:effectLst/>
                        <a:latin typeface="Acherus Grotesque"/>
                        <a:ea typeface="+mn-ea"/>
                        <a:cs typeface="Arial" panose="020B0604020202020204" pitchFamily="34" charset="0"/>
                      </a:endParaRPr>
                    </a:p>
                  </a:txBody>
                  <a:tcPr marL="36195" marR="36195" marT="17780" marB="17780"/>
                </a:tc>
                <a:extLst>
                  <a:ext uri="{0D108BD9-81ED-4DB2-BD59-A6C34878D82A}">
                    <a16:rowId xmlns:a16="http://schemas.microsoft.com/office/drawing/2014/main" val="1049792487"/>
                  </a:ext>
                </a:extLst>
              </a:tr>
              <a:tr h="328647">
                <a:tc>
                  <a:txBody>
                    <a:bodyPr/>
                    <a:lstStyle/>
                    <a:p>
                      <a:pPr>
                        <a:spcBef>
                          <a:spcPts val="400"/>
                        </a:spcBef>
                        <a:spcAft>
                          <a:spcPts val="200"/>
                        </a:spcAft>
                      </a:pPr>
                      <a:r>
                        <a:rPr lang="en-AU" sz="1400" kern="1200" dirty="0">
                          <a:solidFill>
                            <a:schemeClr val="tx1"/>
                          </a:solidFill>
                          <a:effectLst/>
                          <a:latin typeface="Acherus Grotesque"/>
                          <a:cs typeface="Arial" panose="020B0604020202020204" pitchFamily="34" charset="0"/>
                        </a:rPr>
                        <a:t>Recruit</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$48,622</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$50,567</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$52,488</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$54,273</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extLst>
                  <a:ext uri="{0D108BD9-81ED-4DB2-BD59-A6C34878D82A}">
                    <a16:rowId xmlns:a16="http://schemas.microsoft.com/office/drawing/2014/main" val="1081416318"/>
                  </a:ext>
                </a:extLst>
              </a:tr>
              <a:tr h="328647">
                <a:tc>
                  <a:txBody>
                    <a:bodyPr/>
                    <a:lstStyle/>
                    <a:p>
                      <a:pPr>
                        <a:spcBef>
                          <a:spcPts val="400"/>
                        </a:spcBef>
                        <a:spcAft>
                          <a:spcPts val="200"/>
                        </a:spcAft>
                      </a:pPr>
                      <a:r>
                        <a:rPr lang="en-AU" sz="1400" kern="1200">
                          <a:solidFill>
                            <a:schemeClr val="tx1"/>
                          </a:solidFill>
                          <a:effectLst/>
                          <a:latin typeface="Acherus Grotesque"/>
                          <a:cs typeface="Arial" panose="020B0604020202020204" pitchFamily="34" charset="0"/>
                        </a:rPr>
                        <a:t>AFF1</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$68,094</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$70,818</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$73,509</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$76,008</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extLst>
                  <a:ext uri="{0D108BD9-81ED-4DB2-BD59-A6C34878D82A}">
                    <a16:rowId xmlns:a16="http://schemas.microsoft.com/office/drawing/2014/main" val="4273921390"/>
                  </a:ext>
                </a:extLst>
              </a:tr>
              <a:tr h="328647">
                <a:tc>
                  <a:txBody>
                    <a:bodyPr/>
                    <a:lstStyle/>
                    <a:p>
                      <a:pPr>
                        <a:spcBef>
                          <a:spcPts val="400"/>
                        </a:spcBef>
                        <a:spcAft>
                          <a:spcPts val="200"/>
                        </a:spcAft>
                      </a:pPr>
                      <a:r>
                        <a:rPr lang="en-AU" sz="1400" kern="1200">
                          <a:solidFill>
                            <a:schemeClr val="tx1"/>
                          </a:solidFill>
                          <a:effectLst/>
                          <a:latin typeface="Acherus Grotesque"/>
                          <a:cs typeface="Arial" panose="020B0604020202020204" pitchFamily="34" charset="0"/>
                        </a:rPr>
                        <a:t>AFF2</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$78,309</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$81,441</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$84,536</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$87,410</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extLst>
                  <a:ext uri="{0D108BD9-81ED-4DB2-BD59-A6C34878D82A}">
                    <a16:rowId xmlns:a16="http://schemas.microsoft.com/office/drawing/2014/main" val="802080874"/>
                  </a:ext>
                </a:extLst>
              </a:tr>
              <a:tr h="328647">
                <a:tc>
                  <a:txBody>
                    <a:bodyPr/>
                    <a:lstStyle/>
                    <a:p>
                      <a:pPr>
                        <a:spcBef>
                          <a:spcPts val="400"/>
                        </a:spcBef>
                        <a:spcAft>
                          <a:spcPts val="200"/>
                        </a:spcAft>
                      </a:pPr>
                      <a:r>
                        <a:rPr lang="en-AU" sz="1400" kern="1200" dirty="0">
                          <a:solidFill>
                            <a:schemeClr val="tx1"/>
                          </a:solidFill>
                          <a:effectLst/>
                          <a:latin typeface="Acherus Grotesque"/>
                          <a:cs typeface="Arial" panose="020B0604020202020204" pitchFamily="34" charset="0"/>
                        </a:rPr>
                        <a:t>LAFF1</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$97,242</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$101,132</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$104,975</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$108,544</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extLst>
                  <a:ext uri="{0D108BD9-81ED-4DB2-BD59-A6C34878D82A}">
                    <a16:rowId xmlns:a16="http://schemas.microsoft.com/office/drawing/2014/main" val="686243654"/>
                  </a:ext>
                </a:extLst>
              </a:tr>
              <a:tr h="328647">
                <a:tc>
                  <a:txBody>
                    <a:bodyPr/>
                    <a:lstStyle/>
                    <a:p>
                      <a:pPr>
                        <a:spcBef>
                          <a:spcPts val="400"/>
                        </a:spcBef>
                        <a:spcAft>
                          <a:spcPts val="200"/>
                        </a:spcAft>
                      </a:pPr>
                      <a:r>
                        <a:rPr lang="en-AU" sz="1400" kern="1200" dirty="0">
                          <a:solidFill>
                            <a:schemeClr val="tx1"/>
                          </a:solidFill>
                          <a:effectLst/>
                          <a:latin typeface="Acherus Grotesque"/>
                          <a:cs typeface="Arial" panose="020B0604020202020204" pitchFamily="34" charset="0"/>
                        </a:rPr>
                        <a:t>LAFF2</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$103,154</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$107,074</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$110,715</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extLst>
                  <a:ext uri="{0D108BD9-81ED-4DB2-BD59-A6C34878D82A}">
                    <a16:rowId xmlns:a16="http://schemas.microsoft.com/office/drawing/2014/main" val="3621517149"/>
                  </a:ext>
                </a:extLst>
              </a:tr>
              <a:tr h="328647">
                <a:tc>
                  <a:txBody>
                    <a:bodyPr/>
                    <a:lstStyle/>
                    <a:p>
                      <a:pPr>
                        <a:spcBef>
                          <a:spcPts val="400"/>
                        </a:spcBef>
                        <a:spcAft>
                          <a:spcPts val="200"/>
                        </a:spcAft>
                      </a:pPr>
                      <a:r>
                        <a:rPr lang="en-AU" sz="1400" kern="1200" dirty="0">
                          <a:solidFill>
                            <a:schemeClr val="tx1"/>
                          </a:solidFill>
                          <a:effectLst/>
                          <a:latin typeface="Acherus Grotesque"/>
                          <a:cs typeface="Arial" panose="020B0604020202020204" pitchFamily="34" charset="0"/>
                        </a:rPr>
                        <a:t>LAFF3</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$105,218</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$109,216</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$112,929</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extLst>
                  <a:ext uri="{0D108BD9-81ED-4DB2-BD59-A6C34878D82A}">
                    <a16:rowId xmlns:a16="http://schemas.microsoft.com/office/drawing/2014/main" val="4101129188"/>
                  </a:ext>
                </a:extLst>
              </a:tr>
              <a:tr h="328647">
                <a:tc>
                  <a:txBody>
                    <a:bodyPr/>
                    <a:lstStyle/>
                    <a:p>
                      <a:pPr>
                        <a:spcBef>
                          <a:spcPts val="400"/>
                        </a:spcBef>
                        <a:spcAft>
                          <a:spcPts val="200"/>
                        </a:spcAft>
                      </a:pPr>
                      <a:r>
                        <a:rPr lang="en-AU" sz="1400" kern="1200">
                          <a:solidFill>
                            <a:schemeClr val="tx1"/>
                          </a:solidFill>
                          <a:effectLst/>
                          <a:latin typeface="Acherus Grotesque"/>
                          <a:cs typeface="Arial" panose="020B0604020202020204" pitchFamily="34" charset="0"/>
                        </a:rPr>
                        <a:t>SSO</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$102,822</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$111,255</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$115,483</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$119,409</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extLst>
                  <a:ext uri="{0D108BD9-81ED-4DB2-BD59-A6C34878D82A}">
                    <a16:rowId xmlns:a16="http://schemas.microsoft.com/office/drawing/2014/main" val="2447918515"/>
                  </a:ext>
                </a:extLst>
              </a:tr>
              <a:tr h="328647">
                <a:tc>
                  <a:txBody>
                    <a:bodyPr/>
                    <a:lstStyle/>
                    <a:p>
                      <a:pPr>
                        <a:spcBef>
                          <a:spcPts val="400"/>
                        </a:spcBef>
                        <a:spcAft>
                          <a:spcPts val="200"/>
                        </a:spcAft>
                      </a:pPr>
                      <a:r>
                        <a:rPr lang="en-AU" sz="1400" kern="1200">
                          <a:solidFill>
                            <a:schemeClr val="tx1"/>
                          </a:solidFill>
                          <a:effectLst/>
                          <a:latin typeface="Acherus Grotesque"/>
                          <a:cs typeface="Arial" panose="020B0604020202020204" pitchFamily="34" charset="0"/>
                        </a:rPr>
                        <a:t>SO</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$113,280</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$122,571</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$127,229</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$131,555</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extLst>
                  <a:ext uri="{0D108BD9-81ED-4DB2-BD59-A6C34878D82A}">
                    <a16:rowId xmlns:a16="http://schemas.microsoft.com/office/drawing/2014/main" val="1396949757"/>
                  </a:ext>
                </a:extLst>
              </a:tr>
              <a:tr h="328647">
                <a:tc>
                  <a:txBody>
                    <a:bodyPr/>
                    <a:lstStyle/>
                    <a:p>
                      <a:pPr>
                        <a:spcBef>
                          <a:spcPts val="400"/>
                        </a:spcBef>
                        <a:spcAft>
                          <a:spcPts val="200"/>
                        </a:spcAft>
                      </a:pPr>
                      <a:r>
                        <a:rPr lang="en-AU" sz="1400" kern="1200">
                          <a:solidFill>
                            <a:schemeClr val="tx1"/>
                          </a:solidFill>
                          <a:effectLst/>
                          <a:latin typeface="Acherus Grotesque"/>
                          <a:cs typeface="Arial" panose="020B0604020202020204" pitchFamily="34" charset="0"/>
                        </a:rPr>
                        <a:t>FC</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$122,221</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$132,245</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a:solidFill>
                            <a:schemeClr val="tx1"/>
                          </a:solidFill>
                          <a:effectLst/>
                          <a:latin typeface="Acherus Grotesque"/>
                          <a:cs typeface="Arial" panose="020B0604020202020204" pitchFamily="34" charset="0"/>
                        </a:rPr>
                        <a:t>$137,270</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tc>
                  <a:txBody>
                    <a:bodyPr/>
                    <a:lstStyle/>
                    <a:p>
                      <a:pPr algn="ctr">
                        <a:lnSpc>
                          <a:spcPct val="105000"/>
                        </a:lnSpc>
                      </a:pPr>
                      <a:r>
                        <a:rPr lang="en-AU" sz="1400" kern="1200" dirty="0">
                          <a:solidFill>
                            <a:schemeClr val="tx1"/>
                          </a:solidFill>
                          <a:effectLst/>
                          <a:latin typeface="Acherus Grotesque"/>
                          <a:cs typeface="Arial" panose="020B0604020202020204" pitchFamily="34" charset="0"/>
                        </a:rPr>
                        <a:t>$141,937</a:t>
                      </a:r>
                      <a:endParaRPr lang="en-US" sz="1400" kern="1200" dirty="0">
                        <a:solidFill>
                          <a:schemeClr val="tx1"/>
                        </a:solidFill>
                        <a:effectLst/>
                        <a:latin typeface="Acherus Grotesque"/>
                        <a:ea typeface="+mn-ea"/>
                        <a:cs typeface="Arial" panose="020B0604020202020204" pitchFamily="34" charset="0"/>
                      </a:endParaRPr>
                    </a:p>
                  </a:txBody>
                  <a:tcPr marL="36195" marR="36195" marT="17780" marB="17780" anchor="ctr"/>
                </a:tc>
                <a:extLst>
                  <a:ext uri="{0D108BD9-81ED-4DB2-BD59-A6C34878D82A}">
                    <a16:rowId xmlns:a16="http://schemas.microsoft.com/office/drawing/2014/main" val="1751937556"/>
                  </a:ext>
                </a:extLst>
              </a:tr>
            </a:tbl>
          </a:graphicData>
        </a:graphic>
      </p:graphicFrame>
    </p:spTree>
    <p:extLst>
      <p:ext uri="{BB962C8B-B14F-4D97-AF65-F5344CB8AC3E}">
        <p14:creationId xmlns:p14="http://schemas.microsoft.com/office/powerpoint/2010/main" val="1003391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9411BF-22AB-BBBD-6D35-547D3C792298}"/>
              </a:ext>
            </a:extLst>
          </p:cNvPr>
          <p:cNvSpPr txBox="1">
            <a:spLocks/>
          </p:cNvSpPr>
          <p:nvPr/>
        </p:nvSpPr>
        <p:spPr>
          <a:xfrm>
            <a:off x="7532709" y="628617"/>
            <a:ext cx="4243279" cy="3028983"/>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rgbClr val="FFFF00"/>
                </a:solidFill>
                <a:latin typeface="Acherus Grotesque"/>
                <a:cs typeface="Arial" panose="020B0604020202020204" pitchFamily="34" charset="0"/>
              </a:rPr>
              <a:t>Progressions for LAFFs </a:t>
            </a:r>
          </a:p>
        </p:txBody>
      </p:sp>
      <p:graphicFrame>
        <p:nvGraphicFramePr>
          <p:cNvPr id="5" name="Table 4">
            <a:extLst>
              <a:ext uri="{FF2B5EF4-FFF2-40B4-BE49-F238E27FC236}">
                <a16:creationId xmlns:a16="http://schemas.microsoft.com/office/drawing/2014/main" id="{507CFDAB-2F95-ECA1-3C07-7B48F96FE9D5}"/>
              </a:ext>
            </a:extLst>
          </p:cNvPr>
          <p:cNvGraphicFramePr>
            <a:graphicFrameLocks noGrp="1"/>
          </p:cNvGraphicFramePr>
          <p:nvPr>
            <p:extLst>
              <p:ext uri="{D42A27DB-BD31-4B8C-83A1-F6EECF244321}">
                <p14:modId xmlns:p14="http://schemas.microsoft.com/office/powerpoint/2010/main" val="2130473138"/>
              </p:ext>
            </p:extLst>
          </p:nvPr>
        </p:nvGraphicFramePr>
        <p:xfrm>
          <a:off x="1028892" y="1389094"/>
          <a:ext cx="5450438" cy="3563906"/>
        </p:xfrm>
        <a:graphic>
          <a:graphicData uri="http://schemas.openxmlformats.org/drawingml/2006/table">
            <a:tbl>
              <a:tblPr firstRow="1" firstCol="1" bandRow="1">
                <a:tableStyleId>{9D7B26C5-4107-4FEC-AEDC-1716B250A1EF}</a:tableStyleId>
              </a:tblPr>
              <a:tblGrid>
                <a:gridCol w="2809941">
                  <a:extLst>
                    <a:ext uri="{9D8B030D-6E8A-4147-A177-3AD203B41FA5}">
                      <a16:colId xmlns:a16="http://schemas.microsoft.com/office/drawing/2014/main" val="2587952795"/>
                    </a:ext>
                  </a:extLst>
                </a:gridCol>
                <a:gridCol w="2640497">
                  <a:extLst>
                    <a:ext uri="{9D8B030D-6E8A-4147-A177-3AD203B41FA5}">
                      <a16:colId xmlns:a16="http://schemas.microsoft.com/office/drawing/2014/main" val="2888561146"/>
                    </a:ext>
                  </a:extLst>
                </a:gridCol>
              </a:tblGrid>
              <a:tr h="1507839">
                <a:tc>
                  <a:txBody>
                    <a:bodyPr/>
                    <a:lstStyle/>
                    <a:p>
                      <a:pPr marL="114300" fontAlgn="base">
                        <a:lnSpc>
                          <a:spcPct val="107000"/>
                        </a:lnSpc>
                      </a:pPr>
                      <a:r>
                        <a:rPr lang="en-AU" sz="1800" b="0" u="none" cap="none" spc="0" dirty="0">
                          <a:solidFill>
                            <a:srgbClr val="FFFF00"/>
                          </a:solidFill>
                          <a:effectLst/>
                          <a:latin typeface="Acherus Grotesque"/>
                        </a:rPr>
                        <a:t>Service as a LAFF under Previous Enterprise Agreement</a:t>
                      </a:r>
                      <a:endParaRPr lang="en-US" sz="1800" b="0" u="none" cap="none" spc="0" dirty="0">
                        <a:solidFill>
                          <a:srgbClr val="FFFF00"/>
                        </a:solidFill>
                        <a:effectLst/>
                        <a:latin typeface="Acherus Grotesque"/>
                        <a:ea typeface="+mn-ea"/>
                        <a:cs typeface="Arial" panose="020B0604020202020204" pitchFamily="34" charset="0"/>
                      </a:endParaRPr>
                    </a:p>
                  </a:txBody>
                  <a:tcPr marL="160607" marR="0" marT="123544" marB="1235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fontAlgn="base">
                        <a:lnSpc>
                          <a:spcPct val="107000"/>
                        </a:lnSpc>
                      </a:pPr>
                      <a:r>
                        <a:rPr lang="en-AU" sz="1800" b="0" u="none" cap="none" spc="0" dirty="0">
                          <a:solidFill>
                            <a:srgbClr val="FFFF00"/>
                          </a:solidFill>
                          <a:effectLst/>
                          <a:latin typeface="Acherus Grotesque"/>
                        </a:rPr>
                        <a:t>Classification upon certification of new Enterprise Agreement</a:t>
                      </a:r>
                      <a:endParaRPr lang="en-US" sz="1800" b="0" u="none" cap="none" spc="0" dirty="0">
                        <a:solidFill>
                          <a:srgbClr val="FFFF00"/>
                        </a:solidFill>
                        <a:effectLst/>
                        <a:latin typeface="Acherus Grotesque"/>
                        <a:ea typeface="+mn-ea"/>
                        <a:cs typeface="Arial" panose="020B0604020202020204" pitchFamily="34" charset="0"/>
                      </a:endParaRPr>
                    </a:p>
                  </a:txBody>
                  <a:tcPr marL="160607" marR="0" marT="123544" marB="1235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2698853"/>
                  </a:ext>
                </a:extLst>
              </a:tr>
              <a:tr h="582545">
                <a:tc>
                  <a:txBody>
                    <a:bodyPr/>
                    <a:lstStyle/>
                    <a:p>
                      <a:pPr marL="114300" fontAlgn="base">
                        <a:lnSpc>
                          <a:spcPct val="107000"/>
                        </a:lnSpc>
                      </a:pPr>
                      <a:r>
                        <a:rPr lang="en-AU" sz="1800" u="none" cap="none" spc="0" dirty="0">
                          <a:solidFill>
                            <a:schemeClr val="tx1"/>
                          </a:solidFill>
                          <a:effectLst/>
                          <a:latin typeface="Acherus Grotesque"/>
                        </a:rPr>
                        <a:t>Less than 12 months  </a:t>
                      </a:r>
                      <a:endParaRPr lang="en-US" sz="1800" u="none" cap="none" spc="0" dirty="0">
                        <a:solidFill>
                          <a:schemeClr val="tx1"/>
                        </a:solidFill>
                        <a:effectLst/>
                        <a:latin typeface="Acherus Grotesque"/>
                        <a:ea typeface="+mn-ea"/>
                        <a:cs typeface="Arial" panose="020B0604020202020204" pitchFamily="34" charset="0"/>
                      </a:endParaRPr>
                    </a:p>
                  </a:txBody>
                  <a:tcPr marL="160607" marR="0" marT="123544" marB="1235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l" fontAlgn="base">
                        <a:lnSpc>
                          <a:spcPct val="107000"/>
                        </a:lnSpc>
                      </a:pPr>
                      <a:r>
                        <a:rPr lang="en-AU" sz="1800" u="none" cap="none" spc="0" dirty="0">
                          <a:solidFill>
                            <a:schemeClr val="tx1"/>
                          </a:solidFill>
                          <a:effectLst/>
                          <a:latin typeface="Acherus Grotesque"/>
                        </a:rPr>
                        <a:t>LAFF 1  </a:t>
                      </a:r>
                      <a:endParaRPr lang="en-US" sz="1800" u="none" cap="none" spc="0" dirty="0">
                        <a:solidFill>
                          <a:schemeClr val="tx1"/>
                        </a:solidFill>
                        <a:effectLst/>
                        <a:latin typeface="Acherus Grotesque"/>
                        <a:ea typeface="+mn-ea"/>
                        <a:cs typeface="Arial" panose="020B0604020202020204" pitchFamily="34" charset="0"/>
                      </a:endParaRPr>
                    </a:p>
                  </a:txBody>
                  <a:tcPr marL="160607" marR="0" marT="123544" marB="1235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5997010"/>
                  </a:ext>
                </a:extLst>
              </a:tr>
              <a:tr h="890977">
                <a:tc>
                  <a:txBody>
                    <a:bodyPr/>
                    <a:lstStyle/>
                    <a:p>
                      <a:pPr marL="114300" fontAlgn="base">
                        <a:lnSpc>
                          <a:spcPct val="107000"/>
                        </a:lnSpc>
                      </a:pPr>
                      <a:r>
                        <a:rPr lang="en-AU" sz="1800" u="none" cap="none" spc="0" dirty="0">
                          <a:solidFill>
                            <a:schemeClr val="tx1"/>
                          </a:solidFill>
                          <a:effectLst/>
                          <a:latin typeface="Acherus Grotesque"/>
                        </a:rPr>
                        <a:t>12 months but less than 24 months  </a:t>
                      </a:r>
                      <a:endParaRPr lang="en-US" sz="1800" u="none" cap="none" spc="0" dirty="0">
                        <a:solidFill>
                          <a:schemeClr val="tx1"/>
                        </a:solidFill>
                        <a:effectLst/>
                        <a:latin typeface="Acherus Grotesque"/>
                        <a:ea typeface="+mn-ea"/>
                        <a:cs typeface="Arial" panose="020B0604020202020204" pitchFamily="34" charset="0"/>
                      </a:endParaRPr>
                    </a:p>
                  </a:txBody>
                  <a:tcPr marL="160607" marR="0" marT="123544" marB="1235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l" fontAlgn="base">
                        <a:lnSpc>
                          <a:spcPct val="107000"/>
                        </a:lnSpc>
                      </a:pPr>
                      <a:r>
                        <a:rPr lang="en-AU" sz="1800" u="none" cap="none" spc="0" dirty="0">
                          <a:solidFill>
                            <a:schemeClr val="tx1"/>
                          </a:solidFill>
                          <a:effectLst/>
                          <a:latin typeface="Acherus Grotesque"/>
                        </a:rPr>
                        <a:t>LAFF 2  </a:t>
                      </a:r>
                      <a:endParaRPr lang="en-US" sz="1800" u="none" cap="none" spc="0" dirty="0">
                        <a:solidFill>
                          <a:schemeClr val="tx1"/>
                        </a:solidFill>
                        <a:effectLst/>
                        <a:latin typeface="Acherus Grotesque"/>
                        <a:ea typeface="+mn-ea"/>
                        <a:cs typeface="Arial" panose="020B0604020202020204" pitchFamily="34" charset="0"/>
                      </a:endParaRPr>
                    </a:p>
                  </a:txBody>
                  <a:tcPr marL="160607" marR="0" marT="123544" marB="1235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683729"/>
                  </a:ext>
                </a:extLst>
              </a:tr>
              <a:tr h="582545">
                <a:tc>
                  <a:txBody>
                    <a:bodyPr/>
                    <a:lstStyle/>
                    <a:p>
                      <a:pPr marL="114300" fontAlgn="base">
                        <a:lnSpc>
                          <a:spcPct val="107000"/>
                        </a:lnSpc>
                      </a:pPr>
                      <a:r>
                        <a:rPr lang="en-AU" sz="1800" u="none" cap="none" spc="0" dirty="0">
                          <a:solidFill>
                            <a:schemeClr val="tx1"/>
                          </a:solidFill>
                          <a:effectLst/>
                          <a:latin typeface="Acherus Grotesque"/>
                        </a:rPr>
                        <a:t>24 months and over  </a:t>
                      </a:r>
                      <a:endParaRPr lang="en-US" sz="1800" u="none" cap="none" spc="0" dirty="0">
                        <a:solidFill>
                          <a:schemeClr val="tx1"/>
                        </a:solidFill>
                        <a:effectLst/>
                        <a:latin typeface="Acherus Grotesque"/>
                        <a:ea typeface="+mn-ea"/>
                        <a:cs typeface="Arial" panose="020B0604020202020204" pitchFamily="34" charset="0"/>
                      </a:endParaRPr>
                    </a:p>
                  </a:txBody>
                  <a:tcPr marL="160607" marR="0" marT="123544" marB="1235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l" fontAlgn="base">
                        <a:lnSpc>
                          <a:spcPct val="107000"/>
                        </a:lnSpc>
                      </a:pPr>
                      <a:r>
                        <a:rPr lang="en-AU" sz="1800" u="none" cap="none" spc="0" dirty="0">
                          <a:solidFill>
                            <a:schemeClr val="tx1"/>
                          </a:solidFill>
                          <a:effectLst/>
                          <a:latin typeface="Acherus Grotesque"/>
                        </a:rPr>
                        <a:t>LAFF 3  </a:t>
                      </a:r>
                      <a:endParaRPr lang="en-US" sz="1800" u="none" cap="none" spc="0" dirty="0">
                        <a:solidFill>
                          <a:schemeClr val="tx1"/>
                        </a:solidFill>
                        <a:effectLst/>
                        <a:latin typeface="Acherus Grotesque"/>
                        <a:ea typeface="+mn-ea"/>
                        <a:cs typeface="Arial" panose="020B0604020202020204" pitchFamily="34" charset="0"/>
                      </a:endParaRPr>
                    </a:p>
                  </a:txBody>
                  <a:tcPr marL="160607" marR="0" marT="123544" marB="1235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0802666"/>
                  </a:ext>
                </a:extLst>
              </a:tr>
            </a:tbl>
          </a:graphicData>
        </a:graphic>
      </p:graphicFrame>
    </p:spTree>
    <p:extLst>
      <p:ext uri="{BB962C8B-B14F-4D97-AF65-F5344CB8AC3E}">
        <p14:creationId xmlns:p14="http://schemas.microsoft.com/office/powerpoint/2010/main" val="143590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0CEB-AEE4-43BD-E53C-F73184E3219D}"/>
              </a:ext>
            </a:extLst>
          </p:cNvPr>
          <p:cNvSpPr>
            <a:spLocks noGrp="1"/>
          </p:cNvSpPr>
          <p:nvPr>
            <p:ph type="title"/>
          </p:nvPr>
        </p:nvSpPr>
        <p:spPr>
          <a:xfrm>
            <a:off x="684212" y="4487332"/>
            <a:ext cx="7397107" cy="1507067"/>
          </a:xfrm>
        </p:spPr>
        <p:txBody>
          <a:bodyPr>
            <a:normAutofit/>
          </a:bodyPr>
          <a:lstStyle/>
          <a:p>
            <a:r>
              <a:rPr lang="en-US" dirty="0">
                <a:solidFill>
                  <a:srgbClr val="FFFF00"/>
                </a:solidFill>
                <a:latin typeface="Acherus Grotesque"/>
                <a:cs typeface="Arial" panose="020B0604020202020204" pitchFamily="34" charset="0"/>
              </a:rPr>
              <a:t>Progressions for LAFFs (cont.) </a:t>
            </a:r>
          </a:p>
        </p:txBody>
      </p:sp>
      <p:sp>
        <p:nvSpPr>
          <p:cNvPr id="3" name="Content Placeholder 2">
            <a:extLst>
              <a:ext uri="{FF2B5EF4-FFF2-40B4-BE49-F238E27FC236}">
                <a16:creationId xmlns:a16="http://schemas.microsoft.com/office/drawing/2014/main" id="{9FE75573-01BF-38E4-C7ED-10F9754D9DCF}"/>
              </a:ext>
            </a:extLst>
          </p:cNvPr>
          <p:cNvSpPr>
            <a:spLocks noGrp="1"/>
          </p:cNvSpPr>
          <p:nvPr>
            <p:ph idx="1"/>
          </p:nvPr>
        </p:nvSpPr>
        <p:spPr/>
        <p:txBody>
          <a:bodyPr>
            <a:normAutofit/>
          </a:bodyPr>
          <a:lstStyle/>
          <a:p>
            <a:r>
              <a:rPr lang="en-US" sz="1800" dirty="0">
                <a:solidFill>
                  <a:schemeClr val="tx1"/>
                </a:solidFill>
                <a:latin typeface="Acherus Grotesque"/>
                <a:cs typeface="Arial" panose="020B0604020202020204" pitchFamily="34" charset="0"/>
              </a:rPr>
              <a:t>If an employee has 6 months service as a LAFF, they will transition to the new LAFF progression structure as a LAFF1, a further 6 months service is required prior to becoming a LAFF2. </a:t>
            </a:r>
          </a:p>
          <a:p>
            <a:r>
              <a:rPr lang="en-US" sz="1800" dirty="0">
                <a:solidFill>
                  <a:schemeClr val="tx1"/>
                </a:solidFill>
                <a:latin typeface="Acherus Grotesque"/>
                <a:cs typeface="Arial" panose="020B0604020202020204" pitchFamily="34" charset="0"/>
              </a:rPr>
              <a:t>If an employee has 18 months service as a LAFF, they will transition to a LAFF2. After completion of an additional 6 months service they will progress to a LAFF3.  </a:t>
            </a:r>
          </a:p>
          <a:p>
            <a:r>
              <a:rPr lang="en-US" sz="1800" dirty="0">
                <a:solidFill>
                  <a:schemeClr val="tx1"/>
                </a:solidFill>
                <a:latin typeface="Acherus Grotesque"/>
                <a:cs typeface="Arial" panose="020B0604020202020204" pitchFamily="34" charset="0"/>
              </a:rPr>
              <a:t>If an employee has 3 or 15 months service, they will need to complete the remaining 9 months prior to progressing to a LAFF2 or LAFF3 </a:t>
            </a:r>
          </a:p>
          <a:p>
            <a:r>
              <a:rPr lang="en-US" sz="1800" dirty="0">
                <a:solidFill>
                  <a:schemeClr val="tx1"/>
                </a:solidFill>
                <a:latin typeface="Acherus Grotesque"/>
                <a:cs typeface="Arial" panose="020B0604020202020204" pitchFamily="34" charset="0"/>
              </a:rPr>
              <a:t>If an employee has 9 or 21 months service, they will need to complete the remaining 3 months prior to progressing to a LAFF2 or LAFF3 </a:t>
            </a:r>
          </a:p>
          <a:p>
            <a:endParaRPr lang="en-US" sz="1800" dirty="0">
              <a:solidFill>
                <a:schemeClr val="tx1"/>
              </a:solidFill>
              <a:latin typeface="Acherus Grotesque"/>
            </a:endParaRPr>
          </a:p>
        </p:txBody>
      </p:sp>
    </p:spTree>
    <p:extLst>
      <p:ext uri="{BB962C8B-B14F-4D97-AF65-F5344CB8AC3E}">
        <p14:creationId xmlns:p14="http://schemas.microsoft.com/office/powerpoint/2010/main" val="462638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C232-B635-9847-239B-F76E492C8FB4}"/>
              </a:ext>
            </a:extLst>
          </p:cNvPr>
          <p:cNvSpPr>
            <a:spLocks noGrp="1"/>
          </p:cNvSpPr>
          <p:nvPr>
            <p:ph type="title"/>
          </p:nvPr>
        </p:nvSpPr>
        <p:spPr/>
        <p:txBody>
          <a:bodyPr/>
          <a:lstStyle/>
          <a:p>
            <a:r>
              <a:rPr lang="en-US" dirty="0">
                <a:solidFill>
                  <a:srgbClr val="FFFF00"/>
                </a:solidFill>
                <a:latin typeface="Acherus Grotesque"/>
                <a:cs typeface="Arial" panose="020B0604020202020204" pitchFamily="34" charset="0"/>
              </a:rPr>
              <a:t>Rostering Principles</a:t>
            </a:r>
          </a:p>
        </p:txBody>
      </p:sp>
      <p:sp>
        <p:nvSpPr>
          <p:cNvPr id="3" name="Content Placeholder 2">
            <a:extLst>
              <a:ext uri="{FF2B5EF4-FFF2-40B4-BE49-F238E27FC236}">
                <a16:creationId xmlns:a16="http://schemas.microsoft.com/office/drawing/2014/main" id="{A2AD9C54-642D-C5B4-0EA1-9A734A736E44}"/>
              </a:ext>
            </a:extLst>
          </p:cNvPr>
          <p:cNvSpPr>
            <a:spLocks noGrp="1"/>
          </p:cNvSpPr>
          <p:nvPr>
            <p:ph idx="1"/>
          </p:nvPr>
        </p:nvSpPr>
        <p:spPr/>
        <p:txBody>
          <a:bodyPr>
            <a:normAutofit/>
          </a:bodyPr>
          <a:lstStyle/>
          <a:p>
            <a:r>
              <a:rPr lang="en-US" sz="1800" dirty="0">
                <a:solidFill>
                  <a:schemeClr val="tx1"/>
                </a:solidFill>
                <a:latin typeface="Acherus Grotesque"/>
                <a:cs typeface="Arial" panose="020B0604020202020204" pitchFamily="34" charset="0"/>
              </a:rPr>
              <a:t>Under the new Enterprise Agreement (“EA”), all rosters should average 38 ordinary hours per week but no more than 42 hours for the purposes of accruing Accrued Leave.</a:t>
            </a:r>
          </a:p>
          <a:p>
            <a:r>
              <a:rPr lang="en-US" sz="1800" dirty="0">
                <a:solidFill>
                  <a:schemeClr val="tx1"/>
                </a:solidFill>
                <a:latin typeface="Acherus Grotesque"/>
                <a:cs typeface="Arial" panose="020B0604020202020204" pitchFamily="34" charset="0"/>
              </a:rPr>
              <a:t>We have clarified “</a:t>
            </a:r>
            <a:r>
              <a:rPr lang="en-US" sz="1800" i="1" dirty="0">
                <a:solidFill>
                  <a:schemeClr val="tx1"/>
                </a:solidFill>
                <a:latin typeface="Acherus Grotesque"/>
                <a:cs typeface="Arial" panose="020B0604020202020204" pitchFamily="34" charset="0"/>
              </a:rPr>
              <a:t>RECLINE</a:t>
            </a:r>
            <a:r>
              <a:rPr lang="en-US" sz="1800" dirty="0">
                <a:solidFill>
                  <a:schemeClr val="tx1"/>
                </a:solidFill>
                <a:latin typeface="Acherus Grotesque"/>
                <a:cs typeface="Arial" panose="020B0604020202020204" pitchFamily="34" charset="0"/>
              </a:rPr>
              <a:t>” to allow employees to recline and sleep between 22:00 and 06:00 hours where there is no emergency response. You will not be necessarily disturbed during those hours. The clause previously specified 10/14 locations.</a:t>
            </a:r>
          </a:p>
        </p:txBody>
      </p:sp>
    </p:spTree>
    <p:extLst>
      <p:ext uri="{BB962C8B-B14F-4D97-AF65-F5344CB8AC3E}">
        <p14:creationId xmlns:p14="http://schemas.microsoft.com/office/powerpoint/2010/main" val="400902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0E88A-57B9-C1B4-B48C-3AAB8B72C36B}"/>
              </a:ext>
            </a:extLst>
          </p:cNvPr>
          <p:cNvSpPr>
            <a:spLocks noGrp="1"/>
          </p:cNvSpPr>
          <p:nvPr>
            <p:ph type="title"/>
          </p:nvPr>
        </p:nvSpPr>
        <p:spPr/>
        <p:txBody>
          <a:bodyPr/>
          <a:lstStyle/>
          <a:p>
            <a:r>
              <a:rPr lang="en-US" dirty="0">
                <a:solidFill>
                  <a:srgbClr val="FFFF00"/>
                </a:solidFill>
                <a:latin typeface="Acherus Grotesque"/>
                <a:cs typeface="Arial" panose="020B0604020202020204" pitchFamily="34" charset="0"/>
              </a:rPr>
              <a:t>Overtime</a:t>
            </a:r>
            <a:r>
              <a:rPr lang="en-US" dirty="0">
                <a:latin typeface="Acherus Grotesque"/>
                <a:cs typeface="Arial" panose="020B0604020202020204" pitchFamily="34" charset="0"/>
              </a:rPr>
              <a:t> </a:t>
            </a:r>
          </a:p>
        </p:txBody>
      </p:sp>
      <p:sp>
        <p:nvSpPr>
          <p:cNvPr id="3" name="Content Placeholder 2">
            <a:extLst>
              <a:ext uri="{FF2B5EF4-FFF2-40B4-BE49-F238E27FC236}">
                <a16:creationId xmlns:a16="http://schemas.microsoft.com/office/drawing/2014/main" id="{4E4E6E3D-0A68-29A3-5D00-2E483A11D5C8}"/>
              </a:ext>
            </a:extLst>
          </p:cNvPr>
          <p:cNvSpPr>
            <a:spLocks noGrp="1"/>
          </p:cNvSpPr>
          <p:nvPr>
            <p:ph idx="1"/>
          </p:nvPr>
        </p:nvSpPr>
        <p:spPr/>
        <p:txBody>
          <a:bodyPr>
            <a:noAutofit/>
          </a:bodyPr>
          <a:lstStyle/>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0"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We have clarified ambiguity surrounding overtime.</a:t>
            </a:r>
          </a:p>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0"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Under the new EA, there are three types of overtime:</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0"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Continuation of shift</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0"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Emergency Duty (“</a:t>
            </a:r>
            <a:r>
              <a:rPr kumimoji="0" lang="en-US" sz="1800" b="1"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ED</a:t>
            </a:r>
            <a:r>
              <a:rPr kumimoji="0" lang="en-US" sz="1800" b="0"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0"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Overtime</a:t>
            </a:r>
          </a:p>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1"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Continuation of shift is overtime that is continuous with the beginning or end of your ordinary hours.</a:t>
            </a:r>
          </a:p>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1"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Emergency Duty </a:t>
            </a:r>
            <a:r>
              <a:rPr kumimoji="0" lang="en-US" sz="1800" b="0"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is overtime that is not continuous with ordinary hours and the employee receives less than 48 hours’ notice.</a:t>
            </a:r>
          </a:p>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1"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Any overtime</a:t>
            </a:r>
            <a:r>
              <a:rPr kumimoji="0" lang="en-US" sz="1800" b="0" i="0" u="none" strike="noStrike" kern="1200" cap="none" spc="0" normalizeH="0" baseline="0" noProof="0" dirty="0">
                <a:ln>
                  <a:noFill/>
                </a:ln>
                <a:solidFill>
                  <a:prstClr val="white"/>
                </a:solidFill>
                <a:effectLst/>
                <a:uLnTx/>
                <a:uFillTx/>
                <a:latin typeface="Acherus Grotesque"/>
                <a:ea typeface="+mn-ea"/>
                <a:cs typeface="Arial" panose="020B0604020202020204" pitchFamily="34" charset="0"/>
              </a:rPr>
              <a:t> that is not continuous with ordinary hours and the employee receives more than 48 hours’ notice. </a:t>
            </a:r>
          </a:p>
        </p:txBody>
      </p:sp>
    </p:spTree>
    <p:extLst>
      <p:ext uri="{BB962C8B-B14F-4D97-AF65-F5344CB8AC3E}">
        <p14:creationId xmlns:p14="http://schemas.microsoft.com/office/powerpoint/2010/main" val="4207654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71297-8069-58EB-DBDA-7B324372EBE6}"/>
              </a:ext>
            </a:extLst>
          </p:cNvPr>
          <p:cNvSpPr>
            <a:spLocks noGrp="1"/>
          </p:cNvSpPr>
          <p:nvPr>
            <p:ph type="title"/>
          </p:nvPr>
        </p:nvSpPr>
        <p:spPr>
          <a:xfrm>
            <a:off x="684212" y="4459900"/>
            <a:ext cx="8534400" cy="1507067"/>
          </a:xfrm>
        </p:spPr>
        <p:txBody>
          <a:bodyPr/>
          <a:lstStyle/>
          <a:p>
            <a:r>
              <a:rPr lang="en-US" dirty="0">
                <a:solidFill>
                  <a:srgbClr val="FFFF00"/>
                </a:solidFill>
                <a:latin typeface="Acherus Grotesque"/>
                <a:cs typeface="Arial" panose="020B0604020202020204" pitchFamily="34" charset="0"/>
              </a:rPr>
              <a:t>Overtime (cont.) </a:t>
            </a:r>
          </a:p>
        </p:txBody>
      </p:sp>
      <p:sp>
        <p:nvSpPr>
          <p:cNvPr id="3" name="Content Placeholder 2">
            <a:extLst>
              <a:ext uri="{FF2B5EF4-FFF2-40B4-BE49-F238E27FC236}">
                <a16:creationId xmlns:a16="http://schemas.microsoft.com/office/drawing/2014/main" id="{29F38D90-FD10-0555-EDB6-DEBC61CB7934}"/>
              </a:ext>
            </a:extLst>
          </p:cNvPr>
          <p:cNvSpPr>
            <a:spLocks noGrp="1"/>
          </p:cNvSpPr>
          <p:nvPr>
            <p:ph idx="1"/>
          </p:nvPr>
        </p:nvSpPr>
        <p:spPr>
          <a:xfrm>
            <a:off x="684212" y="685800"/>
            <a:ext cx="8534400" cy="4067175"/>
          </a:xfrm>
        </p:spPr>
        <p:txBody>
          <a:bodyPr>
            <a:normAutofit fontScale="85000" lnSpcReduction="20000"/>
          </a:bodyPr>
          <a:lstStyle/>
          <a:p>
            <a:r>
              <a:rPr lang="en-US" sz="1800" dirty="0">
                <a:solidFill>
                  <a:schemeClr val="tx1"/>
                </a:solidFill>
                <a:latin typeface="Acherus Grotesque"/>
                <a:cs typeface="Arial" panose="020B0604020202020204" pitchFamily="34" charset="0"/>
              </a:rPr>
              <a:t>We have removed the ambiguity surrounding ‘rostered overtime’.</a:t>
            </a:r>
          </a:p>
          <a:p>
            <a:r>
              <a:rPr lang="en-US" sz="1800" dirty="0">
                <a:solidFill>
                  <a:schemeClr val="tx1"/>
                </a:solidFill>
                <a:latin typeface="Acherus Grotesque"/>
                <a:cs typeface="Arial" panose="020B0604020202020204" pitchFamily="34" charset="0"/>
              </a:rPr>
              <a:t>Meal allowances will now be paid for all meal periods that fall within the period of overtime worked.</a:t>
            </a:r>
          </a:p>
          <a:p>
            <a:r>
              <a:rPr lang="en-US" sz="1800" dirty="0">
                <a:solidFill>
                  <a:schemeClr val="tx1"/>
                </a:solidFill>
                <a:latin typeface="Acherus Grotesque"/>
                <a:cs typeface="Arial" panose="020B0604020202020204" pitchFamily="34" charset="0"/>
              </a:rPr>
              <a:t>All overtime now paid at 1.85x</a:t>
            </a:r>
          </a:p>
          <a:p>
            <a:r>
              <a:rPr lang="en-US" sz="1800" dirty="0">
                <a:solidFill>
                  <a:schemeClr val="tx1"/>
                </a:solidFill>
                <a:latin typeface="Acherus Grotesque"/>
                <a:cs typeface="Arial" panose="020B0604020202020204" pitchFamily="34" charset="0"/>
              </a:rPr>
              <a:t> When you receive ED, Airservices will:</a:t>
            </a:r>
          </a:p>
          <a:p>
            <a:pPr lvl="1"/>
            <a:r>
              <a:rPr lang="en-US" dirty="0">
                <a:solidFill>
                  <a:schemeClr val="tx1"/>
                </a:solidFill>
                <a:latin typeface="Acherus Grotesque"/>
                <a:cs typeface="Arial" panose="020B0604020202020204" pitchFamily="34" charset="0"/>
              </a:rPr>
              <a:t>Pay the employee for a minimum of </a:t>
            </a:r>
            <a:r>
              <a:rPr lang="en-US" b="1" dirty="0">
                <a:solidFill>
                  <a:schemeClr val="tx1"/>
                </a:solidFill>
                <a:latin typeface="Acherus Grotesque"/>
                <a:cs typeface="Arial" panose="020B0604020202020204" pitchFamily="34" charset="0"/>
              </a:rPr>
              <a:t>four hours </a:t>
            </a:r>
            <a:r>
              <a:rPr lang="en-US" dirty="0">
                <a:solidFill>
                  <a:schemeClr val="tx1"/>
                </a:solidFill>
                <a:latin typeface="Acherus Grotesque"/>
                <a:cs typeface="Arial" panose="020B0604020202020204" pitchFamily="34" charset="0"/>
              </a:rPr>
              <a:t>at the overtime rate.</a:t>
            </a:r>
          </a:p>
          <a:p>
            <a:pPr lvl="1"/>
            <a:r>
              <a:rPr lang="en-US" dirty="0">
                <a:solidFill>
                  <a:schemeClr val="tx1"/>
                </a:solidFill>
                <a:latin typeface="Acherus Grotesque"/>
                <a:cs typeface="Arial" panose="020B0604020202020204" pitchFamily="34" charset="0"/>
              </a:rPr>
              <a:t>One hour travel time each way, irrespective of the actual time travelled;</a:t>
            </a:r>
          </a:p>
          <a:p>
            <a:pPr lvl="1"/>
            <a:r>
              <a:rPr lang="en-US" dirty="0">
                <a:solidFill>
                  <a:schemeClr val="tx1"/>
                </a:solidFill>
                <a:latin typeface="Acherus Grotesque"/>
                <a:cs typeface="Arial" panose="020B0604020202020204" pitchFamily="34" charset="0"/>
              </a:rPr>
              <a:t>Motor vehicle allowance for the distance travelled to and from work in a motor vehicle to perform ED; and</a:t>
            </a:r>
          </a:p>
          <a:p>
            <a:pPr lvl="1"/>
            <a:r>
              <a:rPr lang="en-US" dirty="0">
                <a:solidFill>
                  <a:schemeClr val="tx1"/>
                </a:solidFill>
                <a:latin typeface="Acherus Grotesque"/>
                <a:cs typeface="Arial" panose="020B0604020202020204" pitchFamily="34" charset="0"/>
              </a:rPr>
              <a:t>Meal allowance for the following meal periods:</a:t>
            </a:r>
          </a:p>
          <a:p>
            <a:pPr lvl="2"/>
            <a:r>
              <a:rPr lang="en-US" dirty="0">
                <a:solidFill>
                  <a:schemeClr val="tx1"/>
                </a:solidFill>
                <a:latin typeface="Acherus Grotesque"/>
                <a:cs typeface="Arial" panose="020B0604020202020204" pitchFamily="34" charset="0"/>
              </a:rPr>
              <a:t>07:00 to 09:00 (Breakfast) </a:t>
            </a:r>
          </a:p>
          <a:p>
            <a:pPr lvl="2"/>
            <a:r>
              <a:rPr lang="en-US" dirty="0">
                <a:solidFill>
                  <a:schemeClr val="tx1"/>
                </a:solidFill>
                <a:latin typeface="Acherus Grotesque"/>
                <a:cs typeface="Arial" panose="020B0604020202020204" pitchFamily="34" charset="0"/>
              </a:rPr>
              <a:t>12:00 to 14:00 (Lunch) </a:t>
            </a:r>
          </a:p>
          <a:p>
            <a:pPr lvl="2"/>
            <a:r>
              <a:rPr lang="en-US" dirty="0">
                <a:solidFill>
                  <a:schemeClr val="tx1"/>
                </a:solidFill>
                <a:latin typeface="Acherus Grotesque"/>
                <a:cs typeface="Arial" panose="020B0604020202020204" pitchFamily="34" charset="0"/>
              </a:rPr>
              <a:t>18:00 to 19:00 (Dinner) </a:t>
            </a:r>
          </a:p>
          <a:p>
            <a:pPr lvl="2"/>
            <a:r>
              <a:rPr lang="en-US" dirty="0">
                <a:solidFill>
                  <a:schemeClr val="tx1"/>
                </a:solidFill>
                <a:latin typeface="Acherus Grotesque"/>
                <a:cs typeface="Arial" panose="020B0604020202020204" pitchFamily="34" charset="0"/>
              </a:rPr>
              <a:t>00:00 to 01:00 (Late dinner) </a:t>
            </a:r>
          </a:p>
        </p:txBody>
      </p:sp>
    </p:spTree>
    <p:extLst>
      <p:ext uri="{BB962C8B-B14F-4D97-AF65-F5344CB8AC3E}">
        <p14:creationId xmlns:p14="http://schemas.microsoft.com/office/powerpoint/2010/main" val="610183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1D93C-C67C-BF3A-7497-ED173BDDE13C}"/>
              </a:ext>
            </a:extLst>
          </p:cNvPr>
          <p:cNvSpPr>
            <a:spLocks noGrp="1"/>
          </p:cNvSpPr>
          <p:nvPr>
            <p:ph type="title"/>
          </p:nvPr>
        </p:nvSpPr>
        <p:spPr>
          <a:xfrm>
            <a:off x="757364" y="4853093"/>
            <a:ext cx="8534400" cy="1218524"/>
          </a:xfrm>
        </p:spPr>
        <p:txBody>
          <a:bodyPr/>
          <a:lstStyle/>
          <a:p>
            <a:r>
              <a:rPr lang="en-US" dirty="0">
                <a:latin typeface="Acherus Grotesque"/>
                <a:cs typeface="Arial" panose="020B0604020202020204" pitchFamily="34" charset="0"/>
              </a:rPr>
              <a:t>Overtime comparisons</a:t>
            </a:r>
          </a:p>
        </p:txBody>
      </p:sp>
      <p:graphicFrame>
        <p:nvGraphicFramePr>
          <p:cNvPr id="4" name="Content Placeholder 3">
            <a:extLst>
              <a:ext uri="{FF2B5EF4-FFF2-40B4-BE49-F238E27FC236}">
                <a16:creationId xmlns:a16="http://schemas.microsoft.com/office/drawing/2014/main" id="{12C97655-D29F-BD01-A8DF-4CAF36FABD7A}"/>
              </a:ext>
            </a:extLst>
          </p:cNvPr>
          <p:cNvGraphicFramePr>
            <a:graphicFrameLocks noGrp="1"/>
          </p:cNvGraphicFramePr>
          <p:nvPr>
            <p:ph idx="1"/>
          </p:nvPr>
        </p:nvGraphicFramePr>
        <p:xfrm>
          <a:off x="684212" y="786384"/>
          <a:ext cx="9557070" cy="4451090"/>
        </p:xfrm>
        <a:graphic>
          <a:graphicData uri="http://schemas.openxmlformats.org/drawingml/2006/table">
            <a:tbl>
              <a:tblPr firstRow="1" bandRow="1">
                <a:tableStyleId>{3B4B98B0-60AC-42C2-AFA5-B58CD77FA1E5}</a:tableStyleId>
              </a:tblPr>
              <a:tblGrid>
                <a:gridCol w="1848676">
                  <a:extLst>
                    <a:ext uri="{9D8B030D-6E8A-4147-A177-3AD203B41FA5}">
                      <a16:colId xmlns:a16="http://schemas.microsoft.com/office/drawing/2014/main" val="3085947786"/>
                    </a:ext>
                  </a:extLst>
                </a:gridCol>
                <a:gridCol w="1337014">
                  <a:extLst>
                    <a:ext uri="{9D8B030D-6E8A-4147-A177-3AD203B41FA5}">
                      <a16:colId xmlns:a16="http://schemas.microsoft.com/office/drawing/2014/main" val="2801140911"/>
                    </a:ext>
                  </a:extLst>
                </a:gridCol>
                <a:gridCol w="1707938">
                  <a:extLst>
                    <a:ext uri="{9D8B030D-6E8A-4147-A177-3AD203B41FA5}">
                      <a16:colId xmlns:a16="http://schemas.microsoft.com/office/drawing/2014/main" val="3089801726"/>
                    </a:ext>
                  </a:extLst>
                </a:gridCol>
                <a:gridCol w="1477752">
                  <a:extLst>
                    <a:ext uri="{9D8B030D-6E8A-4147-A177-3AD203B41FA5}">
                      <a16:colId xmlns:a16="http://schemas.microsoft.com/office/drawing/2014/main" val="239160547"/>
                    </a:ext>
                  </a:extLst>
                </a:gridCol>
                <a:gridCol w="1814088">
                  <a:extLst>
                    <a:ext uri="{9D8B030D-6E8A-4147-A177-3AD203B41FA5}">
                      <a16:colId xmlns:a16="http://schemas.microsoft.com/office/drawing/2014/main" val="3072839961"/>
                    </a:ext>
                  </a:extLst>
                </a:gridCol>
                <a:gridCol w="1371602">
                  <a:extLst>
                    <a:ext uri="{9D8B030D-6E8A-4147-A177-3AD203B41FA5}">
                      <a16:colId xmlns:a16="http://schemas.microsoft.com/office/drawing/2014/main" val="405271012"/>
                    </a:ext>
                  </a:extLst>
                </a:gridCol>
              </a:tblGrid>
              <a:tr h="1077867">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800" b="1" u="none" strike="noStrike" dirty="0">
                          <a:solidFill>
                            <a:srgbClr val="FFFF00"/>
                          </a:solidFill>
                          <a:effectLst/>
                          <a:latin typeface="+mn-lt"/>
                        </a:rPr>
                        <a:t>LAFF 10 </a:t>
                      </a:r>
                      <a:r>
                        <a:rPr lang="en-US" sz="1800" b="1" u="none" strike="noStrike" dirty="0" err="1">
                          <a:solidFill>
                            <a:srgbClr val="FFFF00"/>
                          </a:solidFill>
                          <a:effectLst/>
                          <a:latin typeface="+mn-lt"/>
                        </a:rPr>
                        <a:t>hr</a:t>
                      </a:r>
                      <a:r>
                        <a:rPr lang="en-US" sz="1800" b="1" u="none" strike="noStrike" dirty="0">
                          <a:solidFill>
                            <a:srgbClr val="FFFF00"/>
                          </a:solidFill>
                          <a:effectLst/>
                          <a:latin typeface="+mn-lt"/>
                        </a:rPr>
                        <a:t> ED shift currently 0800-1800 </a:t>
                      </a:r>
                      <a:br>
                        <a:rPr lang="en-US" sz="1800" b="1" u="none" strike="noStrike" dirty="0">
                          <a:solidFill>
                            <a:srgbClr val="FFFF00"/>
                          </a:solidFill>
                          <a:effectLst/>
                          <a:latin typeface="+mn-lt"/>
                        </a:rPr>
                      </a:br>
                      <a:r>
                        <a:rPr lang="en-US" sz="1800" b="1" u="none" strike="noStrike" dirty="0">
                          <a:solidFill>
                            <a:srgbClr val="FFFF00"/>
                          </a:solidFill>
                          <a:effectLst/>
                          <a:latin typeface="+mn-lt"/>
                        </a:rPr>
                        <a:t>(live 25kms from work)</a:t>
                      </a:r>
                      <a:endParaRPr lang="en-US" sz="1800" b="1" i="0" u="none" strike="noStrike" dirty="0">
                        <a:solidFill>
                          <a:srgbClr val="FFFF00"/>
                        </a:solidFill>
                        <a:effectLst/>
                        <a:latin typeface="+mn-lt"/>
                      </a:endParaRPr>
                    </a:p>
                  </a:txBody>
                  <a:tcPr marL="9525" marR="9525" marT="9525" marB="0" anchor="ctr"/>
                </a:tc>
                <a:tc hMerge="1">
                  <a:txBody>
                    <a:bodyPr/>
                    <a:lstStyle/>
                    <a:p>
                      <a:endParaRPr lang="en-AU"/>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none" strike="noStrike" dirty="0">
                          <a:solidFill>
                            <a:srgbClr val="FFFF00"/>
                          </a:solidFill>
                          <a:effectLst/>
                          <a:latin typeface="+mn-lt"/>
                        </a:rPr>
                        <a:t>LAFF1 10 </a:t>
                      </a:r>
                      <a:r>
                        <a:rPr lang="en-US" sz="1800" b="1" u="none" strike="noStrike" dirty="0" err="1">
                          <a:solidFill>
                            <a:srgbClr val="FFFF00"/>
                          </a:solidFill>
                          <a:effectLst/>
                          <a:latin typeface="+mn-lt"/>
                        </a:rPr>
                        <a:t>hr</a:t>
                      </a:r>
                      <a:r>
                        <a:rPr lang="en-US" sz="1800" b="1" u="none" strike="noStrike" dirty="0">
                          <a:solidFill>
                            <a:srgbClr val="FFFF00"/>
                          </a:solidFill>
                          <a:effectLst/>
                          <a:latin typeface="+mn-lt"/>
                        </a:rPr>
                        <a:t> OT shift on certification 0800-1800 </a:t>
                      </a:r>
                      <a:br>
                        <a:rPr lang="en-US" sz="1800" b="1" u="none" strike="noStrike" dirty="0">
                          <a:solidFill>
                            <a:srgbClr val="FFFF00"/>
                          </a:solidFill>
                          <a:effectLst/>
                          <a:latin typeface="+mn-lt"/>
                        </a:rPr>
                      </a:br>
                      <a:r>
                        <a:rPr lang="en-US" sz="1800" b="1" u="none" strike="noStrike" dirty="0">
                          <a:solidFill>
                            <a:srgbClr val="FFFF00"/>
                          </a:solidFill>
                          <a:effectLst/>
                          <a:latin typeface="+mn-lt"/>
                        </a:rPr>
                        <a:t>(live 25kms from work)</a:t>
                      </a:r>
                      <a:endParaRPr lang="en-US" sz="1800" b="1" i="0" u="none" strike="noStrike" dirty="0">
                        <a:solidFill>
                          <a:srgbClr val="FFFF00"/>
                        </a:solidFill>
                        <a:effectLst/>
                        <a:latin typeface="+mn-lt"/>
                      </a:endParaRPr>
                    </a:p>
                  </a:txBody>
                  <a:tcPr anchor="ctr"/>
                </a:tc>
                <a:tc hMerge="1">
                  <a:txBody>
                    <a:bodyPr/>
                    <a:lstStyle/>
                    <a:p>
                      <a:endParaRPr lang="en-AU"/>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none" strike="noStrike" dirty="0">
                          <a:solidFill>
                            <a:srgbClr val="FFFF00"/>
                          </a:solidFill>
                          <a:effectLst/>
                          <a:latin typeface="+mn-lt"/>
                        </a:rPr>
                        <a:t>LAFF3 10 </a:t>
                      </a:r>
                      <a:r>
                        <a:rPr lang="en-US" sz="1800" b="1" u="none" strike="noStrike" dirty="0" err="1">
                          <a:solidFill>
                            <a:srgbClr val="FFFF00"/>
                          </a:solidFill>
                          <a:effectLst/>
                          <a:latin typeface="+mn-lt"/>
                        </a:rPr>
                        <a:t>hr</a:t>
                      </a:r>
                      <a:r>
                        <a:rPr lang="en-US" sz="1800" b="1" u="none" strike="noStrike" dirty="0">
                          <a:solidFill>
                            <a:srgbClr val="FFFF00"/>
                          </a:solidFill>
                          <a:effectLst/>
                          <a:latin typeface="+mn-lt"/>
                        </a:rPr>
                        <a:t> ED shift on certification 0800-1800 </a:t>
                      </a:r>
                      <a:br>
                        <a:rPr lang="en-US" sz="1800" b="1" u="none" strike="noStrike" dirty="0">
                          <a:solidFill>
                            <a:srgbClr val="FFFF00"/>
                          </a:solidFill>
                          <a:effectLst/>
                          <a:latin typeface="+mn-lt"/>
                        </a:rPr>
                      </a:br>
                      <a:r>
                        <a:rPr lang="en-US" sz="1800" b="1" u="none" strike="noStrike" dirty="0">
                          <a:solidFill>
                            <a:srgbClr val="FFFF00"/>
                          </a:solidFill>
                          <a:effectLst/>
                          <a:latin typeface="+mn-lt"/>
                        </a:rPr>
                        <a:t>(live 25kms from work)</a:t>
                      </a:r>
                      <a:endParaRPr lang="en-US" sz="1800" b="1" i="0" u="none" strike="noStrike" dirty="0">
                        <a:solidFill>
                          <a:srgbClr val="FFFF00"/>
                        </a:solidFill>
                        <a:effectLst/>
                        <a:latin typeface="+mn-lt"/>
                      </a:endParaRPr>
                    </a:p>
                  </a:txBody>
                  <a:tcPr anchor="ctr"/>
                </a:tc>
                <a:tc hMerge="1">
                  <a:txBody>
                    <a:bodyPr/>
                    <a:lstStyle/>
                    <a:p>
                      <a:endParaRPr lang="en-AU" dirty="0"/>
                    </a:p>
                  </a:txBody>
                  <a:tcPr/>
                </a:tc>
                <a:extLst>
                  <a:ext uri="{0D108BD9-81ED-4DB2-BD59-A6C34878D82A}">
                    <a16:rowId xmlns:a16="http://schemas.microsoft.com/office/drawing/2014/main" val="3366955235"/>
                  </a:ext>
                </a:extLst>
              </a:tr>
              <a:tr h="221706">
                <a:tc gridSpan="2">
                  <a:txBody>
                    <a:bodyPr/>
                    <a:lstStyle/>
                    <a:p>
                      <a:r>
                        <a:rPr lang="en-AU" i="1" dirty="0">
                          <a:latin typeface="+mn-lt"/>
                        </a:rPr>
                        <a:t>Hourly rate, $49.21</a:t>
                      </a:r>
                    </a:p>
                  </a:txBody>
                  <a:tcPr/>
                </a:tc>
                <a:tc hMerge="1">
                  <a:txBody>
                    <a:bodyPr/>
                    <a:lstStyle/>
                    <a:p>
                      <a:endParaRPr dirty="0"/>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i="1" dirty="0">
                          <a:latin typeface="+mn-lt"/>
                        </a:rPr>
                        <a:t>Hourly rate, $51.18</a:t>
                      </a:r>
                    </a:p>
                  </a:txBody>
                  <a:tcPr/>
                </a:tc>
                <a:tc hMerge="1">
                  <a:txBody>
                    <a:bodyPr/>
                    <a:lstStyle/>
                    <a:p>
                      <a:pPr algn="ctr"/>
                      <a:endParaRPr lang="en-AU" dirty="0">
                        <a:latin typeface="+mn-lt"/>
                      </a:endParaRPr>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800" i="1" dirty="0">
                          <a:latin typeface="+mn-lt"/>
                        </a:rPr>
                        <a:t>Hourly rate, $53.25</a:t>
                      </a:r>
                    </a:p>
                    <a:p>
                      <a:pPr algn="l" fontAlgn="b"/>
                      <a:endParaRPr lang="en-US" sz="1100" b="1" i="0" u="none" strike="noStrike" dirty="0">
                        <a:solidFill>
                          <a:srgbClr val="000000"/>
                        </a:solidFill>
                        <a:effectLst/>
                        <a:latin typeface="+mn-lt"/>
                      </a:endParaRPr>
                    </a:p>
                  </a:txBody>
                  <a:tcPr/>
                </a:tc>
                <a:tc hMerge="1">
                  <a:txBody>
                    <a:bodyPr/>
                    <a:lstStyle/>
                    <a:p>
                      <a:pPr algn="ctr"/>
                      <a:endParaRPr lang="en-AU" dirty="0">
                        <a:latin typeface="+mn-lt"/>
                      </a:endParaRPr>
                    </a:p>
                  </a:txBody>
                  <a:tcPr/>
                </a:tc>
                <a:extLst>
                  <a:ext uri="{0D108BD9-81ED-4DB2-BD59-A6C34878D82A}">
                    <a16:rowId xmlns:a16="http://schemas.microsoft.com/office/drawing/2014/main" val="1480726195"/>
                  </a:ext>
                </a:extLst>
              </a:tr>
              <a:tr h="586341">
                <a:tc>
                  <a:txBody>
                    <a:bodyPr/>
                    <a:lstStyle/>
                    <a:p>
                      <a:r>
                        <a:rPr lang="en-AU" dirty="0">
                          <a:latin typeface="+mn-lt"/>
                        </a:rPr>
                        <a:t>10 hrs @ 1.5x</a:t>
                      </a:r>
                    </a:p>
                  </a:txBody>
                  <a:tcPr/>
                </a:tc>
                <a:tc>
                  <a:txBody>
                    <a:bodyPr/>
                    <a:lstStyle/>
                    <a:p>
                      <a:pPr algn="ctr"/>
                      <a:r>
                        <a:rPr lang="en-AU" dirty="0">
                          <a:latin typeface="+mn-lt"/>
                        </a:rPr>
                        <a:t>$738.15</a:t>
                      </a:r>
                    </a:p>
                  </a:txBody>
                  <a:tcPr/>
                </a:tc>
                <a:tc>
                  <a:txBody>
                    <a:bodyPr/>
                    <a:lstStyle/>
                    <a:p>
                      <a:r>
                        <a:rPr lang="en-AU" dirty="0">
                          <a:latin typeface="+mn-lt"/>
                        </a:rPr>
                        <a:t>10 hrs @ 1.85x</a:t>
                      </a:r>
                    </a:p>
                  </a:txBody>
                  <a:tcPr/>
                </a:tc>
                <a:tc>
                  <a:txBody>
                    <a:bodyPr/>
                    <a:lstStyle/>
                    <a:p>
                      <a:pPr algn="ctr"/>
                      <a:r>
                        <a:rPr lang="en-AU" dirty="0">
                          <a:latin typeface="+mn-lt"/>
                        </a:rPr>
                        <a:t>$946.80</a:t>
                      </a:r>
                    </a:p>
                  </a:txBody>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AU" sz="1800" dirty="0">
                          <a:latin typeface="+mn-lt"/>
                        </a:rPr>
                        <a:t>10 hrs @ 1.85x</a:t>
                      </a:r>
                    </a:p>
                    <a:p>
                      <a:pPr algn="l" fontAlgn="b"/>
                      <a:endParaRPr lang="en-US" sz="1100" b="1" i="0" u="none" strike="noStrike" dirty="0">
                        <a:solidFill>
                          <a:srgbClr val="000000"/>
                        </a:solidFill>
                        <a:effectLst/>
                        <a:latin typeface="+mn-lt"/>
                      </a:endParaRPr>
                    </a:p>
                  </a:txBody>
                  <a:tcPr/>
                </a:tc>
                <a:tc>
                  <a:txBody>
                    <a:bodyPr/>
                    <a:lstStyle/>
                    <a:p>
                      <a:pPr algn="ctr"/>
                      <a:r>
                        <a:rPr lang="en-AU" dirty="0">
                          <a:latin typeface="+mn-lt"/>
                        </a:rPr>
                        <a:t>$985.06</a:t>
                      </a:r>
                    </a:p>
                  </a:txBody>
                  <a:tcPr/>
                </a:tc>
                <a:extLst>
                  <a:ext uri="{0D108BD9-81ED-4DB2-BD59-A6C34878D82A}">
                    <a16:rowId xmlns:a16="http://schemas.microsoft.com/office/drawing/2014/main" val="2558930769"/>
                  </a:ext>
                </a:extLst>
              </a:tr>
              <a:tr h="585361">
                <a:tc>
                  <a:txBody>
                    <a:bodyPr/>
                    <a:lstStyle/>
                    <a:p>
                      <a:r>
                        <a:rPr lang="en-AU" dirty="0">
                          <a:latin typeface="+mn-lt"/>
                        </a:rPr>
                        <a:t>MVA (50x$.85)</a:t>
                      </a:r>
                    </a:p>
                  </a:txBody>
                  <a:tcPr/>
                </a:tc>
                <a:tc>
                  <a:txBody>
                    <a:bodyPr/>
                    <a:lstStyle/>
                    <a:p>
                      <a:pPr algn="ctr"/>
                      <a:r>
                        <a:rPr lang="en-AU" dirty="0">
                          <a:latin typeface="+mn-lt"/>
                        </a:rPr>
                        <a:t>$42.50</a:t>
                      </a:r>
                    </a:p>
                  </a:txBody>
                  <a:tcPr/>
                </a:tc>
                <a:tc>
                  <a:txBody>
                    <a:bodyPr/>
                    <a:lstStyle/>
                    <a:p>
                      <a:r>
                        <a:rPr lang="en-AU" dirty="0">
                          <a:latin typeface="+mn-lt"/>
                        </a:rPr>
                        <a:t>Meals x 2 </a:t>
                      </a:r>
                      <a:br>
                        <a:rPr lang="en-AU" dirty="0">
                          <a:latin typeface="+mn-lt"/>
                        </a:rPr>
                      </a:br>
                      <a:r>
                        <a:rPr lang="en-AU" dirty="0">
                          <a:latin typeface="+mn-lt"/>
                        </a:rPr>
                        <a:t>(Br. &amp; Lu.)</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dirty="0">
                          <a:latin typeface="+mn-lt"/>
                        </a:rPr>
                        <a:t>$68.20</a:t>
                      </a:r>
                    </a:p>
                    <a:p>
                      <a:pPr algn="ctr"/>
                      <a:endParaRPr lang="en-AU" dirty="0">
                        <a:latin typeface="+mn-lt"/>
                      </a:endParaRPr>
                    </a:p>
                  </a:txBody>
                  <a:tcPr/>
                </a:tc>
                <a:tc>
                  <a:txBody>
                    <a:bodyPr/>
                    <a:lstStyle/>
                    <a:p>
                      <a:r>
                        <a:rPr lang="en-AU" dirty="0">
                          <a:latin typeface="+mn-lt"/>
                        </a:rPr>
                        <a:t>MVA (50x$.85)</a:t>
                      </a:r>
                    </a:p>
                  </a:txBody>
                  <a:tcPr/>
                </a:tc>
                <a:tc>
                  <a:txBody>
                    <a:bodyPr/>
                    <a:lstStyle/>
                    <a:p>
                      <a:pPr algn="ctr"/>
                      <a:r>
                        <a:rPr lang="en-AU" dirty="0">
                          <a:latin typeface="+mn-lt"/>
                        </a:rPr>
                        <a:t>$42.50</a:t>
                      </a:r>
                    </a:p>
                  </a:txBody>
                  <a:tcPr/>
                </a:tc>
                <a:extLst>
                  <a:ext uri="{0D108BD9-81ED-4DB2-BD59-A6C34878D82A}">
                    <a16:rowId xmlns:a16="http://schemas.microsoft.com/office/drawing/2014/main" val="2766735159"/>
                  </a:ext>
                </a:extLst>
              </a:tr>
              <a:tr h="598216">
                <a:tc>
                  <a:txBody>
                    <a:bodyPr/>
                    <a:lstStyle/>
                    <a:p>
                      <a:r>
                        <a:rPr lang="en-AU" dirty="0">
                          <a:latin typeface="+mn-lt"/>
                        </a:rPr>
                        <a:t>Meals x 1(Br.)</a:t>
                      </a:r>
                    </a:p>
                  </a:txBody>
                  <a:tcPr/>
                </a:tc>
                <a:tc>
                  <a:txBody>
                    <a:bodyPr/>
                    <a:lstStyle/>
                    <a:p>
                      <a:pPr algn="ctr"/>
                      <a:r>
                        <a:rPr lang="en-AU" dirty="0">
                          <a:latin typeface="+mn-lt"/>
                        </a:rPr>
                        <a:t>$32.10</a:t>
                      </a:r>
                    </a:p>
                  </a:txBody>
                  <a:tcPr/>
                </a:tc>
                <a:tc>
                  <a:txBody>
                    <a:bodyPr/>
                    <a:lstStyle/>
                    <a:p>
                      <a:endParaRPr lang="en-AU" dirty="0">
                        <a:latin typeface="+mn-lt"/>
                      </a:endParaRPr>
                    </a:p>
                  </a:txBody>
                  <a:tcPr/>
                </a:tc>
                <a:tc>
                  <a:txBody>
                    <a:bodyPr/>
                    <a:lstStyle/>
                    <a:p>
                      <a:pPr algn="ctr"/>
                      <a:endParaRPr lang="en-AU" dirty="0">
                        <a:latin typeface="+mn-lt"/>
                      </a:endParaRPr>
                    </a:p>
                  </a:txBody>
                  <a:tcPr/>
                </a:tc>
                <a:tc>
                  <a:txBody>
                    <a:bodyPr/>
                    <a:lstStyle/>
                    <a:p>
                      <a:r>
                        <a:rPr lang="en-AU" dirty="0">
                          <a:latin typeface="+mn-lt"/>
                        </a:rPr>
                        <a:t>Travel 2 hrs</a:t>
                      </a:r>
                    </a:p>
                  </a:txBody>
                  <a:tcPr/>
                </a:tc>
                <a:tc>
                  <a:txBody>
                    <a:bodyPr/>
                    <a:lstStyle/>
                    <a:p>
                      <a:pPr algn="ctr"/>
                      <a:r>
                        <a:rPr lang="en-AU" dirty="0">
                          <a:latin typeface="+mn-lt"/>
                        </a:rPr>
                        <a:t>$106.50</a:t>
                      </a:r>
                    </a:p>
                  </a:txBody>
                  <a:tcPr/>
                </a:tc>
                <a:extLst>
                  <a:ext uri="{0D108BD9-81ED-4DB2-BD59-A6C34878D82A}">
                    <a16:rowId xmlns:a16="http://schemas.microsoft.com/office/drawing/2014/main" val="3409901139"/>
                  </a:ext>
                </a:extLst>
              </a:tr>
              <a:tr h="533270">
                <a:tc>
                  <a:txBody>
                    <a:bodyPr/>
                    <a:lstStyle/>
                    <a:p>
                      <a:endParaRPr lang="en-AU" dirty="0">
                        <a:latin typeface="+mn-lt"/>
                      </a:endParaRPr>
                    </a:p>
                  </a:txBody>
                  <a:tcPr/>
                </a:tc>
                <a:tc>
                  <a:txBody>
                    <a:bodyPr/>
                    <a:lstStyle/>
                    <a:p>
                      <a:pPr algn="ctr"/>
                      <a:endParaRPr lang="en-AU" dirty="0">
                        <a:latin typeface="+mn-lt"/>
                      </a:endParaRPr>
                    </a:p>
                  </a:txBody>
                  <a:tcPr/>
                </a:tc>
                <a:tc>
                  <a:txBody>
                    <a:bodyPr/>
                    <a:lstStyle/>
                    <a:p>
                      <a:endParaRPr lang="en-AU">
                        <a:latin typeface="+mn-lt"/>
                      </a:endParaRPr>
                    </a:p>
                  </a:txBody>
                  <a:tcPr/>
                </a:tc>
                <a:tc>
                  <a:txBody>
                    <a:bodyPr/>
                    <a:lstStyle/>
                    <a:p>
                      <a:pPr algn="ctr"/>
                      <a:endParaRPr lang="en-AU" dirty="0">
                        <a:latin typeface="+mn-lt"/>
                      </a:endParaRPr>
                    </a:p>
                  </a:txBody>
                  <a:tcPr/>
                </a:tc>
                <a:tc>
                  <a:txBody>
                    <a:bodyPr/>
                    <a:lstStyle/>
                    <a:p>
                      <a:r>
                        <a:rPr lang="en-AU" dirty="0">
                          <a:latin typeface="+mn-lt"/>
                        </a:rPr>
                        <a:t>Meals x 2 </a:t>
                      </a:r>
                      <a:br>
                        <a:rPr lang="en-AU" dirty="0">
                          <a:latin typeface="+mn-lt"/>
                        </a:rPr>
                      </a:br>
                      <a:r>
                        <a:rPr lang="en-AU" dirty="0">
                          <a:latin typeface="+mn-lt"/>
                        </a:rPr>
                        <a:t>(Br. &amp; Lu.)</a:t>
                      </a:r>
                    </a:p>
                  </a:txBody>
                  <a:tcPr/>
                </a:tc>
                <a:tc>
                  <a:txBody>
                    <a:bodyPr/>
                    <a:lstStyle/>
                    <a:p>
                      <a:pPr algn="ctr"/>
                      <a:r>
                        <a:rPr lang="en-AU" dirty="0">
                          <a:latin typeface="+mn-lt"/>
                        </a:rPr>
                        <a:t>$68.20</a:t>
                      </a:r>
                    </a:p>
                  </a:txBody>
                  <a:tcPr/>
                </a:tc>
                <a:extLst>
                  <a:ext uri="{0D108BD9-81ED-4DB2-BD59-A6C34878D82A}">
                    <a16:rowId xmlns:a16="http://schemas.microsoft.com/office/drawing/2014/main" val="1594184690"/>
                  </a:ext>
                </a:extLst>
              </a:tr>
              <a:tr h="375106">
                <a:tc>
                  <a:txBody>
                    <a:bodyPr/>
                    <a:lstStyle/>
                    <a:p>
                      <a:r>
                        <a:rPr lang="en-AU" b="1" dirty="0">
                          <a:latin typeface="+mn-lt"/>
                        </a:rPr>
                        <a:t>Total</a:t>
                      </a:r>
                    </a:p>
                  </a:txBody>
                  <a:tcPr/>
                </a:tc>
                <a:tc>
                  <a:txBody>
                    <a:bodyPr/>
                    <a:lstStyle/>
                    <a:p>
                      <a:pPr algn="ctr"/>
                      <a:r>
                        <a:rPr lang="en-AU" b="1" dirty="0">
                          <a:latin typeface="+mn-lt"/>
                        </a:rPr>
                        <a:t>$812.75</a:t>
                      </a:r>
                    </a:p>
                  </a:txBody>
                  <a:tcPr/>
                </a:tc>
                <a:tc>
                  <a:txBody>
                    <a:bodyPr/>
                    <a:lstStyle/>
                    <a:p>
                      <a:endParaRPr lang="en-AU" b="1" dirty="0">
                        <a:latin typeface="+mn-lt"/>
                      </a:endParaRPr>
                    </a:p>
                  </a:txBody>
                  <a:tcPr/>
                </a:tc>
                <a:tc>
                  <a:txBody>
                    <a:bodyPr/>
                    <a:lstStyle/>
                    <a:p>
                      <a:pPr algn="ctr"/>
                      <a:r>
                        <a:rPr lang="en-AU" b="1" dirty="0">
                          <a:latin typeface="+mn-lt"/>
                        </a:rPr>
                        <a:t>$1015.00</a:t>
                      </a:r>
                    </a:p>
                  </a:txBody>
                  <a:tcPr/>
                </a:tc>
                <a:tc>
                  <a:txBody>
                    <a:bodyPr/>
                    <a:lstStyle/>
                    <a:p>
                      <a:endParaRPr lang="en-AU" b="1" dirty="0">
                        <a:latin typeface="+mn-lt"/>
                      </a:endParaRPr>
                    </a:p>
                  </a:txBody>
                  <a:tcPr/>
                </a:tc>
                <a:tc>
                  <a:txBody>
                    <a:bodyPr/>
                    <a:lstStyle/>
                    <a:p>
                      <a:pPr algn="ctr"/>
                      <a:r>
                        <a:rPr lang="en-AU" b="1" dirty="0">
                          <a:latin typeface="+mn-lt"/>
                        </a:rPr>
                        <a:t>$1202.26</a:t>
                      </a:r>
                    </a:p>
                  </a:txBody>
                  <a:tcPr/>
                </a:tc>
                <a:extLst>
                  <a:ext uri="{0D108BD9-81ED-4DB2-BD59-A6C34878D82A}">
                    <a16:rowId xmlns:a16="http://schemas.microsoft.com/office/drawing/2014/main" val="2038565820"/>
                  </a:ext>
                </a:extLst>
              </a:tr>
            </a:tbl>
          </a:graphicData>
        </a:graphic>
      </p:graphicFrame>
    </p:spTree>
    <p:extLst>
      <p:ext uri="{BB962C8B-B14F-4D97-AF65-F5344CB8AC3E}">
        <p14:creationId xmlns:p14="http://schemas.microsoft.com/office/powerpoint/2010/main" val="2403408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A3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08E-71BE-B694-0D4B-588E03416A2D}"/>
              </a:ext>
            </a:extLst>
          </p:cNvPr>
          <p:cNvSpPr>
            <a:spLocks noGrp="1"/>
          </p:cNvSpPr>
          <p:nvPr>
            <p:ph type="title"/>
          </p:nvPr>
        </p:nvSpPr>
        <p:spPr/>
        <p:txBody>
          <a:bodyPr/>
          <a:lstStyle/>
          <a:p>
            <a:r>
              <a:rPr lang="en-US" dirty="0">
                <a:solidFill>
                  <a:srgbClr val="FFFF00"/>
                </a:solidFill>
                <a:latin typeface="Acherus Grotesque"/>
                <a:cs typeface="Arial" panose="020B0604020202020204" pitchFamily="34" charset="0"/>
              </a:rPr>
              <a:t>Allowances </a:t>
            </a:r>
          </a:p>
        </p:txBody>
      </p:sp>
      <p:sp>
        <p:nvSpPr>
          <p:cNvPr id="3" name="Content Placeholder 2">
            <a:extLst>
              <a:ext uri="{FF2B5EF4-FFF2-40B4-BE49-F238E27FC236}">
                <a16:creationId xmlns:a16="http://schemas.microsoft.com/office/drawing/2014/main" id="{FDA86770-F60C-AEE9-DDAF-DE7738994911}"/>
              </a:ext>
            </a:extLst>
          </p:cNvPr>
          <p:cNvSpPr>
            <a:spLocks noGrp="1"/>
          </p:cNvSpPr>
          <p:nvPr>
            <p:ph idx="1"/>
          </p:nvPr>
        </p:nvSpPr>
        <p:spPr>
          <a:xfrm>
            <a:off x="684212" y="685800"/>
            <a:ext cx="8954058" cy="3615267"/>
          </a:xfrm>
        </p:spPr>
        <p:txBody>
          <a:bodyPr>
            <a:normAutofit/>
          </a:bodyPr>
          <a:lstStyle/>
          <a:p>
            <a:r>
              <a:rPr lang="en-US" sz="1800" dirty="0">
                <a:solidFill>
                  <a:schemeClr val="tx1"/>
                </a:solidFill>
                <a:latin typeface="Acherus Grotesque"/>
                <a:cs typeface="Arial" panose="020B0604020202020204" pitchFamily="34" charset="0"/>
              </a:rPr>
              <a:t>Advanced First Aid and Resuscitation Allowance (“</a:t>
            </a:r>
            <a:r>
              <a:rPr lang="en-US" sz="1800" b="1" dirty="0">
                <a:solidFill>
                  <a:schemeClr val="tx1"/>
                </a:solidFill>
                <a:latin typeface="Acherus Grotesque"/>
                <a:cs typeface="Arial" panose="020B0604020202020204" pitchFamily="34" charset="0"/>
              </a:rPr>
              <a:t>AFARA</a:t>
            </a:r>
            <a:r>
              <a:rPr lang="en-US" sz="1800" dirty="0">
                <a:solidFill>
                  <a:schemeClr val="tx1"/>
                </a:solidFill>
                <a:latin typeface="Acherus Grotesque"/>
                <a:cs typeface="Arial" panose="020B0604020202020204" pitchFamily="34" charset="0"/>
              </a:rPr>
              <a:t>”) </a:t>
            </a:r>
          </a:p>
          <a:p>
            <a:pPr lvl="1"/>
            <a:r>
              <a:rPr lang="en-US" dirty="0">
                <a:solidFill>
                  <a:schemeClr val="tx1"/>
                </a:solidFill>
                <a:latin typeface="Acherus Grotesque"/>
                <a:cs typeface="Arial" panose="020B0604020202020204" pitchFamily="34" charset="0"/>
              </a:rPr>
              <a:t>Airservices will pay employees who have progressed to Aviation Firefighter Level 1 and completed the Advanced First Aid (HLTAID014) or advanced resuscitation and oxygen therapy (HLTAID015) courses an allowance of $52.36 per week ($2722.72/</a:t>
            </a:r>
            <a:r>
              <a:rPr lang="en-US" dirty="0" err="1">
                <a:solidFill>
                  <a:schemeClr val="tx1"/>
                </a:solidFill>
                <a:latin typeface="Acherus Grotesque"/>
                <a:cs typeface="Arial" panose="020B0604020202020204" pitchFamily="34" charset="0"/>
              </a:rPr>
              <a:t>yr</a:t>
            </a:r>
            <a:r>
              <a:rPr lang="en-US" dirty="0">
                <a:solidFill>
                  <a:schemeClr val="tx1"/>
                </a:solidFill>
                <a:latin typeface="Acherus Grotesque"/>
                <a:cs typeface="Arial" panose="020B0604020202020204" pitchFamily="34" charset="0"/>
              </a:rPr>
              <a:t> or +2.8% at LAFF).</a:t>
            </a:r>
          </a:p>
          <a:p>
            <a:r>
              <a:rPr lang="en-US" sz="1800" dirty="0">
                <a:solidFill>
                  <a:schemeClr val="tx1"/>
                </a:solidFill>
                <a:latin typeface="Acherus Grotesque"/>
                <a:cs typeface="Arial" panose="020B0604020202020204" pitchFamily="34" charset="0"/>
              </a:rPr>
              <a:t>Introduction of Workplace Responsibility Allowances - $29.34/fortnight:</a:t>
            </a:r>
          </a:p>
          <a:p>
            <a:pPr lvl="1"/>
            <a:r>
              <a:rPr lang="en-US" sz="1600" dirty="0">
                <a:solidFill>
                  <a:schemeClr val="tx1"/>
                </a:solidFill>
                <a:latin typeface="Acherus Grotesque"/>
                <a:cs typeface="Arial" panose="020B0604020202020204" pitchFamily="34" charset="0"/>
              </a:rPr>
              <a:t>Health and Safety Officer (HSR)</a:t>
            </a:r>
          </a:p>
          <a:p>
            <a:pPr lvl="1"/>
            <a:r>
              <a:rPr lang="en-US" sz="1600" dirty="0">
                <a:solidFill>
                  <a:srgbClr val="92D050"/>
                </a:solidFill>
                <a:latin typeface="Acherus Grotesque"/>
                <a:cs typeface="Arial" panose="020B0604020202020204" pitchFamily="34" charset="0"/>
              </a:rPr>
              <a:t>Harassment Contact Officer (To be introduced)</a:t>
            </a:r>
          </a:p>
          <a:p>
            <a:pPr lvl="1"/>
            <a:r>
              <a:rPr lang="en-US" sz="1600" dirty="0">
                <a:solidFill>
                  <a:srgbClr val="92D050"/>
                </a:solidFill>
                <a:cs typeface="Arial" panose="020B0604020202020204" pitchFamily="34" charset="0"/>
              </a:rPr>
              <a:t>Mental Health First Aid Officer (To be introduced)</a:t>
            </a:r>
            <a:endParaRPr lang="en-US" sz="1600" dirty="0">
              <a:solidFill>
                <a:srgbClr val="92D050"/>
              </a:solidFill>
              <a:latin typeface="Acherus Grotesque"/>
              <a:cs typeface="Arial" panose="020B0604020202020204" pitchFamily="34" charset="0"/>
            </a:endParaRPr>
          </a:p>
          <a:p>
            <a:r>
              <a:rPr lang="en-US" sz="1800" dirty="0">
                <a:solidFill>
                  <a:schemeClr val="tx1"/>
                </a:solidFill>
                <a:latin typeface="Acherus Grotesque"/>
                <a:cs typeface="Arial" panose="020B0604020202020204" pitchFamily="34" charset="0"/>
              </a:rPr>
              <a:t>Airservices will increase all allowances by </a:t>
            </a:r>
            <a:r>
              <a:rPr lang="en-US" sz="1800" b="1" dirty="0">
                <a:solidFill>
                  <a:schemeClr val="tx1"/>
                </a:solidFill>
                <a:latin typeface="Acherus Grotesque"/>
                <a:cs typeface="Arial" panose="020B0604020202020204" pitchFamily="34" charset="0"/>
              </a:rPr>
              <a:t>11.2%. </a:t>
            </a:r>
            <a:endParaRPr lang="en-US" sz="1800" dirty="0">
              <a:solidFill>
                <a:schemeClr val="tx1"/>
              </a:solidFill>
              <a:latin typeface="Acherus Grotesque"/>
              <a:cs typeface="Arial" panose="020B0604020202020204" pitchFamily="34" charset="0"/>
            </a:endParaRPr>
          </a:p>
        </p:txBody>
      </p:sp>
    </p:spTree>
    <p:extLst>
      <p:ext uri="{BB962C8B-B14F-4D97-AF65-F5344CB8AC3E}">
        <p14:creationId xmlns:p14="http://schemas.microsoft.com/office/powerpoint/2010/main" val="3604708707"/>
      </p:ext>
    </p:extLst>
  </p:cSld>
  <p:clrMapOvr>
    <a:masterClrMapping/>
  </p:clrMapOvr>
</p:sld>
</file>

<file path=ppt/theme/theme1.xml><?xml version="1.0" encoding="utf-8"?>
<a:theme xmlns:a="http://schemas.openxmlformats.org/drawingml/2006/main" name="Sl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10306</TotalTime>
  <Words>1684</Words>
  <Application>Microsoft Office PowerPoint</Application>
  <PresentationFormat>Widescreen</PresentationFormat>
  <Paragraphs>200</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Acherus Grotesque</vt:lpstr>
      <vt:lpstr>Aptos</vt:lpstr>
      <vt:lpstr>Arial</vt:lpstr>
      <vt:lpstr>Wingdings 3</vt:lpstr>
      <vt:lpstr>Slice</vt:lpstr>
      <vt:lpstr>Summary of Airservices Enterprise Agreement 2024-2027 Negotiations </vt:lpstr>
      <vt:lpstr>Salary  </vt:lpstr>
      <vt:lpstr>PowerPoint Presentation</vt:lpstr>
      <vt:lpstr>Progressions for LAFFs (cont.) </vt:lpstr>
      <vt:lpstr>Rostering Principles</vt:lpstr>
      <vt:lpstr>Overtime </vt:lpstr>
      <vt:lpstr>Overtime (cont.) </vt:lpstr>
      <vt:lpstr>Overtime comparisons</vt:lpstr>
      <vt:lpstr>Allowances </vt:lpstr>
      <vt:lpstr>Rest Relief</vt:lpstr>
      <vt:lpstr>Consultation </vt:lpstr>
      <vt:lpstr>Parental Leave</vt:lpstr>
      <vt:lpstr>Parental Leave (cont.)</vt:lpstr>
      <vt:lpstr>Union Delegates Rights</vt:lpstr>
      <vt:lpstr>Deed </vt:lpstr>
      <vt:lpstr>Deed (cont.)</vt:lpstr>
      <vt:lpstr>Other Wins</vt:lpstr>
      <vt:lpstr>Final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Airservices Australia (Aviation Rescue and Fire Fighting) Enterprise Agreement 2024-2027</dc:title>
  <dc:creator>Industrial Officer 2</dc:creator>
  <cp:lastModifiedBy>Branch Secretary</cp:lastModifiedBy>
  <cp:revision>45</cp:revision>
  <dcterms:created xsi:type="dcterms:W3CDTF">2024-05-15T01:27:05Z</dcterms:created>
  <dcterms:modified xsi:type="dcterms:W3CDTF">2024-05-29T07:36:54Z</dcterms:modified>
</cp:coreProperties>
</file>